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526" r:id="rId3"/>
    <p:sldId id="522" r:id="rId4"/>
    <p:sldId id="301" r:id="rId5"/>
    <p:sldId id="302" r:id="rId6"/>
    <p:sldId id="497" r:id="rId7"/>
    <p:sldId id="509" r:id="rId8"/>
    <p:sldId id="527" r:id="rId9"/>
    <p:sldId id="530" r:id="rId10"/>
    <p:sldId id="531" r:id="rId11"/>
    <p:sldId id="532" r:id="rId12"/>
    <p:sldId id="308" r:id="rId13"/>
    <p:sldId id="307" r:id="rId14"/>
    <p:sldId id="309" r:id="rId15"/>
    <p:sldId id="310" r:id="rId16"/>
    <p:sldId id="499" r:id="rId17"/>
    <p:sldId id="312" r:id="rId18"/>
    <p:sldId id="313" r:id="rId19"/>
    <p:sldId id="314" r:id="rId20"/>
    <p:sldId id="426" r:id="rId21"/>
    <p:sldId id="279" r:id="rId22"/>
    <p:sldId id="405" r:id="rId23"/>
    <p:sldId id="316" r:id="rId24"/>
    <p:sldId id="317" r:id="rId25"/>
    <p:sldId id="318" r:id="rId26"/>
    <p:sldId id="319" r:id="rId27"/>
    <p:sldId id="427" r:id="rId28"/>
    <p:sldId id="322" r:id="rId29"/>
    <p:sldId id="323" r:id="rId30"/>
    <p:sldId id="534" r:id="rId31"/>
    <p:sldId id="535" r:id="rId32"/>
    <p:sldId id="537" r:id="rId33"/>
    <p:sldId id="536" r:id="rId34"/>
    <p:sldId id="538" r:id="rId35"/>
    <p:sldId id="324" r:id="rId36"/>
    <p:sldId id="325" r:id="rId37"/>
    <p:sldId id="326" r:id="rId38"/>
    <p:sldId id="327" r:id="rId39"/>
    <p:sldId id="417" r:id="rId40"/>
    <p:sldId id="533" r:id="rId41"/>
    <p:sldId id="525" r:id="rId42"/>
    <p:sldId id="524" r:id="rId43"/>
    <p:sldId id="428" r:id="rId44"/>
    <p:sldId id="429" r:id="rId45"/>
    <p:sldId id="431" r:id="rId46"/>
    <p:sldId id="432" r:id="rId47"/>
    <p:sldId id="35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CA34B-746D-EE43-AE3D-D315131A2806}">
          <p14:sldIdLst>
            <p14:sldId id="256"/>
            <p14:sldId id="526"/>
          </p14:sldIdLst>
        </p14:section>
        <p14:section name="tasks define contracts" id="{0501AF3F-AD73-A54A-818A-8B251B703D6F}">
          <p14:sldIdLst>
            <p14:sldId id="522"/>
            <p14:sldId id="301"/>
            <p14:sldId id="302"/>
            <p14:sldId id="497"/>
            <p14:sldId id="509"/>
            <p14:sldId id="527"/>
            <p14:sldId id="530"/>
            <p14:sldId id="531"/>
          </p14:sldIdLst>
        </p14:section>
        <p14:section name="rules" id="{8B1EBC80-FBE3-494A-9F69-D164440FE851}">
          <p14:sldIdLst>
            <p14:sldId id="532"/>
            <p14:sldId id="308"/>
            <p14:sldId id="307"/>
            <p14:sldId id="309"/>
            <p14:sldId id="310"/>
            <p14:sldId id="499"/>
            <p14:sldId id="312"/>
            <p14:sldId id="313"/>
            <p14:sldId id="314"/>
            <p14:sldId id="426"/>
            <p14:sldId id="279"/>
            <p14:sldId id="405"/>
            <p14:sldId id="316"/>
            <p14:sldId id="317"/>
            <p14:sldId id="318"/>
            <p14:sldId id="319"/>
            <p14:sldId id="427"/>
            <p14:sldId id="322"/>
            <p14:sldId id="323"/>
          </p14:sldIdLst>
        </p14:section>
        <p14:section name="worked-examples" id="{9FFB66B3-61C4-9144-A0CC-F7E68A3DF959}">
          <p14:sldIdLst>
            <p14:sldId id="534"/>
            <p14:sldId id="535"/>
            <p14:sldId id="537"/>
            <p14:sldId id="536"/>
            <p14:sldId id="538"/>
          </p14:sldIdLst>
        </p14:section>
        <p14:section name="case studies" id="{52355E31-DC13-C646-8C7A-5071DB62DA5C}">
          <p14:sldIdLst>
            <p14:sldId id="324"/>
            <p14:sldId id="325"/>
            <p14:sldId id="326"/>
            <p14:sldId id="327"/>
            <p14:sldId id="417"/>
            <p14:sldId id="533"/>
            <p14:sldId id="525"/>
            <p14:sldId id="524"/>
            <p14:sldId id="428"/>
            <p14:sldId id="429"/>
            <p14:sldId id="431"/>
            <p14:sldId id="432"/>
            <p14:sldId id="355"/>
          </p14:sldIdLst>
        </p14:section>
        <p14:section name="extra" id="{28610D25-9443-CF4E-A6DB-7E68C55B81D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6405"/>
  </p:normalViewPr>
  <p:slideViewPr>
    <p:cSldViewPr snapToGrid="0" snapToObjects="1">
      <p:cViewPr varScale="1">
        <p:scale>
          <a:sx n="102" d="100"/>
          <a:sy n="102" d="100"/>
        </p:scale>
        <p:origin x="216" y="616"/>
      </p:cViewPr>
      <p:guideLst/>
    </p:cSldViewPr>
  </p:slideViewPr>
  <p:outlineViewPr>
    <p:cViewPr>
      <p:scale>
        <a:sx n="33" d="100"/>
        <a:sy n="33" d="100"/>
      </p:scale>
      <p:origin x="0" y="-263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Decomposable Attention 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0%</c:formatCode>
                <c:ptCount val="5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61.2</c:v>
                </c:pt>
                <c:pt idx="1">
                  <c:v>66.5</c:v>
                </c:pt>
                <c:pt idx="2">
                  <c:v>73.400000000000006</c:v>
                </c:pt>
                <c:pt idx="3">
                  <c:v>78.900000000000006</c:v>
                </c:pt>
                <c:pt idx="4">
                  <c:v>87.1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B-D546-8609-13E6605678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constraints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0%</c:formatCode>
                <c:ptCount val="5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64.2</c:v>
                </c:pt>
                <c:pt idx="1">
                  <c:v>70.2</c:v>
                </c:pt>
                <c:pt idx="2">
                  <c:v>76.400000000000006</c:v>
                </c:pt>
                <c:pt idx="3">
                  <c:v>80.3</c:v>
                </c:pt>
                <c:pt idx="4">
                  <c:v>86.9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3B-D546-8609-13E6605678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51"/>
        <c:axId val="220070912"/>
        <c:axId val="254024656"/>
      </c:barChart>
      <c:catAx>
        <c:axId val="220070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Percentage of training set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024656"/>
        <c:crosses val="autoZero"/>
        <c:auto val="1"/>
        <c:lblAlgn val="ctr"/>
        <c:lblOffset val="100"/>
        <c:noMultiLvlLbl val="0"/>
      </c:catAx>
      <c:valAx>
        <c:axId val="254024656"/>
        <c:scaling>
          <c:orientation val="minMax"/>
          <c:max val="90"/>
          <c:min val="5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2007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0" dirty="0">
                <a:solidFill>
                  <a:schemeClr val="tx1"/>
                </a:solidFill>
              </a:rPr>
              <a:t>Symmetry inconsistency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BERT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0%</c:formatCode>
                <c:ptCount val="4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71.7</c:v>
                </c:pt>
                <c:pt idx="1">
                  <c:v>62.4</c:v>
                </c:pt>
                <c:pt idx="2">
                  <c:v>64.3</c:v>
                </c:pt>
                <c:pt idx="3">
                  <c:v>59.6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20-EC40-87AF-3808C3CBE5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regularizer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0%</c:formatCode>
                <c:ptCount val="4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38.200000000000003</c:v>
                </c:pt>
                <c:pt idx="1">
                  <c:v>32.5</c:v>
                </c:pt>
                <c:pt idx="2">
                  <c:v>31.2</c:v>
                </c:pt>
                <c:pt idx="3">
                  <c:v>26.8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20-EC40-87AF-3808C3CBE50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23600992"/>
        <c:axId val="223603312"/>
      </c:lineChart>
      <c:catAx>
        <c:axId val="223600992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03312"/>
        <c:crosses val="autoZero"/>
        <c:auto val="1"/>
        <c:lblAlgn val="ctr"/>
        <c:lblOffset val="100"/>
        <c:noMultiLvlLbl val="0"/>
      </c:catAx>
      <c:valAx>
        <c:axId val="2236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60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Transitivity Inconsistency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BERT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0%</c:formatCode>
                <c:ptCount val="4"/>
                <c:pt idx="0">
                  <c:v>0.01</c:v>
                </c:pt>
                <c:pt idx="1">
                  <c:v>0.05</c:v>
                </c:pt>
                <c:pt idx="2">
                  <c:v>0.2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13.4</c:v>
                </c:pt>
                <c:pt idx="1">
                  <c:v>14.8</c:v>
                </c:pt>
                <c:pt idx="2">
                  <c:v>14.4</c:v>
                </c:pt>
                <c:pt idx="3">
                  <c:v>14.8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FB-FA40-805C-D4E5D94B09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regularizer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0%</c:formatCode>
                <c:ptCount val="4"/>
                <c:pt idx="0">
                  <c:v>0.01</c:v>
                </c:pt>
                <c:pt idx="1">
                  <c:v>0.05</c:v>
                </c:pt>
                <c:pt idx="2">
                  <c:v>0.2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10.4</c:v>
                </c:pt>
                <c:pt idx="1">
                  <c:v>7.9</c:v>
                </c:pt>
                <c:pt idx="2">
                  <c:v>5.7</c:v>
                </c:pt>
                <c:pt idx="3">
                  <c:v>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FB-FA40-805C-D4E5D94B09C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4116928"/>
        <c:axId val="254119680"/>
      </c:lineChart>
      <c:catAx>
        <c:axId val="25411692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19680"/>
        <c:crosses val="autoZero"/>
        <c:auto val="1"/>
        <c:lblAlgn val="ctr"/>
        <c:lblOffset val="100"/>
        <c:noMultiLvlLbl val="0"/>
      </c:catAx>
      <c:valAx>
        <c:axId val="25411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1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3672E-8F98-CA4B-9A47-C6C68C4294F3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58D5-6765-F349-A376-34F46E4F7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7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f52f59ac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f52f59ac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02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daa3cc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daa3cc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14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E0D4-8877-F840-A5E4-540C0C1E03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9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E0D4-8877-F840-A5E4-540C0C1E03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3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daa3cc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daa3cc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8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E0D4-8877-F840-A5E4-540C0C1E03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7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f52f59ac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f52f59ac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59619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E0D4-8877-F840-A5E4-540C0C1E03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6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2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3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158D5-6765-F349-A376-34F46E4F7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f72f1f5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df72f1f5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26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deac2f7b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deac2f7b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62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9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84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7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158D5-6765-F349-A376-34F46E4F75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3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158D5-6765-F349-A376-34F46E4F7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6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f52f59ac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f52f59ac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5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daa3cc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daa3cc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30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E0D4-8877-F840-A5E4-540C0C1E03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1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158D5-6765-F349-A376-34F46E4F7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3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37E7A-710A-054A-9A21-11CFB0D8A1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4344-6B36-6343-82FA-5B60C415C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AABAA-8D25-4B4A-979D-DFA95E4A0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642F-00AE-C542-9390-3414637F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2A07-2E64-D041-A3BF-F72242967EF6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FD74-D493-1247-834C-AFE625A7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84767-689F-4E45-9BDB-78DC7E56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301BB-3B4B-F243-BEC0-07AF89E12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618" y="5873750"/>
            <a:ext cx="2311400" cy="96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AD9F3-BDCE-9E40-A0D0-0B9299756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3765" y="6036089"/>
            <a:ext cx="3125821" cy="789270"/>
          </a:xfrm>
          <a:prstGeom prst="rect">
            <a:avLst/>
          </a:prstGeom>
          <a:ln w="762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AC57D-CDB0-C27D-73BE-4D0E53448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4144" b="25114"/>
          <a:stretch/>
        </p:blipFill>
        <p:spPr>
          <a:xfrm>
            <a:off x="5080849" y="6099783"/>
            <a:ext cx="1611085" cy="8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2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311E-59A6-BF41-A441-D828698F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948348-E24F-8D49-B735-902EE395C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8CD1-27C5-A248-BAC4-C3613CAAA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A871-A3FD-6245-8FCA-38A5993D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3D7B-DFD9-1A42-B45F-1BDB3D9BC746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37DD7-B167-8F49-9387-F0A42B76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146F6-81F8-0143-A83E-CE7F77A7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6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F026-B10E-224A-9DA3-D1ECC32E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BF963-8F27-8C40-9C77-A02C26708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CAA1-D41D-5147-8D61-F811C7C1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B0D2-82C1-7644-B450-67B978D6EC24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483F8-5FC5-8540-B1E9-9AB90C6B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7F25-DDF0-0745-BFE9-ED918CE5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20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7423C3-66E7-B64D-890A-AEEDACE22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A0666-5E72-FF45-8CC0-5E43DDF82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3385-E481-444D-AE4E-F4B318BD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F2D1-5AAA-9B40-A7C5-3FA0F78E8070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6979-F264-9542-A4C5-55E02088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5BDC6-3029-604B-9EBA-1E61244C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73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14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12D0-D17B-7047-A770-0D3849FC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8C7A4-211E-5045-ADEF-B084276F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7F54A-4E5C-FE46-B5D9-86A553F8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577E-8A57-F54A-B85F-F901BEAB00B5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B9A50-DC8D-0340-812D-0E006A68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BF72-FBDF-7A48-80C9-23A2293C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AA7FC-F123-7642-BA97-C2A30AA3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36FC-D5FF-0D4E-8110-3CEBD5D181D0}" type="datetime1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CCC73-E4F4-8749-904A-3B657F6F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9B88F-739B-614B-A314-839C67D3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7DFB36-6C69-674F-A02A-556EA52A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7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BE6B-952C-9C41-8638-0766147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491D1-E7C7-494B-8F17-9CF8B9973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D8E3-569C-9042-AA02-90EDDE1F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2A0F-22BF-3846-ADB7-DDAE47736F30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5B35B-039F-334F-8334-A702FA96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11FC3-D9A4-7E42-8D1B-A04C5C34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7920-6C46-834E-83C4-2B4CB285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F5C04-16BE-7A4A-950A-4B9E4C5CC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01FD3-BA78-8148-B5B2-1ECB4E0C8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70C54-B43E-2843-B3F6-CC4418F3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FA8A-067A-4C4F-9D26-729AED2B883D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F4F79-D2CC-4342-B4E5-9CAFB705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7BA03-E3AE-9240-9515-16E12E37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D210-55F9-1B46-9F96-B425B360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F9466-5C3E-1344-9DB1-9A64C6F3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91926-B310-FF48-B588-E751DD065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9BC1F-6126-0040-A136-A54917719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F7613-4FB1-2A45-8F07-F245A0B20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8C34D-48D1-1B4A-AA27-7B77CF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AFE0-D7AB-2C44-A2CE-B759CFA6D53E}" type="datetime1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5E260-35BB-734F-8B3A-8548CAAA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A77F3-1E60-5141-B0C4-A3FA6CED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9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1EA9-C836-A745-9816-7C8B1738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DC096-B0C7-8E4B-861F-1DCE79C6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5CD2-916C-734A-9832-C7D51A6B097F}" type="datetime1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8F51D-1FA2-4B49-9138-5F38ED98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FCFEE-378F-C348-B963-53704C3D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C2898-181A-904C-B5A0-80C7649C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5671-ADD7-0F47-B826-42D07D310C3D}" type="datetime1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D38A9-31DE-B447-AF69-30961FC6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9359C-09BC-3D49-977C-88C96D85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98F-74EA-9C4A-914E-07449DFA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B366A-36C2-F74C-8C47-4A9CD1F2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3157B-5B0B-264C-B1CD-FB8A682C2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FAC9-0FC5-364B-B0BF-8DAE2329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DD69-503C-7244-AC6B-AAFC6ED25AB9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45AE0-01CB-4E42-9E18-C6E6C6B7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DFBB3-D098-D14D-8ABF-E33F77D7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7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2F28F-6751-184F-BF50-CCD29E9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5B66B-8246-6E42-8E64-EC07DEAD6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7D621-043B-564E-BCB9-8750A5B50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5727D-D2AD-344B-A3AD-B212F8E7D959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21B6-E51E-E749-BD03-EEC596C09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7429-5E2F-1344-84C7-51CAA1703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76DF-A0B0-E742-9A83-CDE0334BC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4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image" Target="../media/image25.png"/><Relationship Id="rId12" Type="http://schemas.openxmlformats.org/officeDocument/2006/relationships/image" Target="NUL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5" Type="http://schemas.openxmlformats.org/officeDocument/2006/relationships/image" Target="../media/image180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3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hyperlink" Target="https://pngimg.com/download/25298" TargetMode="External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1D6B-00CA-BF41-A2DD-850FB4B30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Formal techniques for </a:t>
            </a:r>
            <a:br>
              <a:rPr lang="en-US" sz="4800" dirty="0"/>
            </a:br>
            <a:r>
              <a:rPr lang="en-US" sz="4800" dirty="0"/>
              <a:t>Neuro-Symbolic Modeling</a:t>
            </a:r>
            <a:br>
              <a:rPr lang="en-US" sz="4800" dirty="0"/>
            </a:br>
            <a:r>
              <a:rPr lang="en-US" sz="4800" dirty="0"/>
              <a:t>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1EA10-C2A9-62F5-D945-A872E0599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Richardson and </a:t>
            </a:r>
            <a:r>
              <a:rPr lang="en-US" b="1" dirty="0"/>
              <a:t>Vivek Srikumar</a:t>
            </a:r>
          </a:p>
        </p:txBody>
      </p:sp>
    </p:spTree>
    <p:extLst>
      <p:ext uri="{BB962C8B-B14F-4D97-AF65-F5344CB8AC3E}">
        <p14:creationId xmlns:p14="http://schemas.microsoft.com/office/powerpoint/2010/main" val="335804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57BC-A140-E17E-09C7-6A6446FB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labels satisfy symbolic properties…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F4AF-C1A3-6751-3F95-36FEBAB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…when and how do we inject this knowledge into the modeling and prediction process?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so using the existing gradient-based machinery for neural networks?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21316-C7BE-042F-4030-8F58D0DD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19337-536F-32FF-943A-173D818C1B2A}"/>
              </a:ext>
            </a:extLst>
          </p:cNvPr>
          <p:cNvSpPr txBox="1"/>
          <p:nvPr/>
        </p:nvSpPr>
        <p:spPr>
          <a:xfrm>
            <a:off x="-4975" y="-1392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Tasks = Contracts</a:t>
            </a:r>
          </a:p>
        </p:txBody>
      </p:sp>
    </p:spTree>
    <p:extLst>
      <p:ext uri="{BB962C8B-B14F-4D97-AF65-F5344CB8AC3E}">
        <p14:creationId xmlns:p14="http://schemas.microsoft.com/office/powerpoint/2010/main" val="87696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B58ED-9F5E-FAD2-B34C-4FE6AAFD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</a:t>
            </a:r>
            <a:r>
              <a:rPr lang="en-US" strike="sngStrike" dirty="0">
                <a:solidFill>
                  <a:srgbClr val="C00000"/>
                </a:solidFill>
              </a:rPr>
              <a:t>examples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89DB5-449C-9B91-582E-5AA797729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Relaxing logic and using relaxed logic to learn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AF8E5-269E-9F1E-DA00-B4ADC949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13DE3B-6227-47F7-2CE8-3FD31CB48BFF}"/>
              </a:ext>
            </a:extLst>
          </p:cNvPr>
          <p:cNvSpPr/>
          <p:nvPr/>
        </p:nvSpPr>
        <p:spPr>
          <a:xfrm>
            <a:off x="5402746" y="3136106"/>
            <a:ext cx="28734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+mj-lt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72736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39746" y="1919016"/>
            <a:ext cx="5705857" cy="2989770"/>
            <a:chOff x="318183" y="2706624"/>
            <a:chExt cx="5705857" cy="2989770"/>
          </a:xfrm>
        </p:grpSpPr>
        <p:sp>
          <p:nvSpPr>
            <p:cNvPr id="22" name="Rectangle 21"/>
            <p:cNvSpPr/>
            <p:nvPr/>
          </p:nvSpPr>
          <p:spPr>
            <a:xfrm>
              <a:off x="318183" y="2706624"/>
              <a:ext cx="5705857" cy="298977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199" y="4407408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Augmenting neural networks with logic </a:t>
              </a:r>
              <a:r>
                <a:rPr lang="en-US" sz="1200" dirty="0">
                  <a:latin typeface="+mj-lt"/>
                </a:rPr>
                <a:t>(ACL 2019)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2761" y="4407408"/>
              <a:ext cx="26212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Logic-based loss design </a:t>
              </a:r>
              <a:r>
                <a:rPr lang="en-US" sz="1200" dirty="0">
                  <a:latin typeface="+mj-lt"/>
                </a:rPr>
                <a:t>(EMNLP 2019, </a:t>
              </a:r>
            </a:p>
            <a:p>
              <a:r>
                <a:rPr lang="en-US" sz="1200" dirty="0">
                  <a:latin typeface="+mj-lt"/>
                </a:rPr>
                <a:t>ACL 2020, IJCAI 2021)</a:t>
              </a:r>
              <a:endParaRPr lang="en-US" sz="2000" dirty="0">
                <a:latin typeface="+mj-lt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knowledge be involved?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78762" y="2266488"/>
            <a:ext cx="8332039" cy="987552"/>
            <a:chOff x="457199" y="3054096"/>
            <a:chExt cx="8332039" cy="987552"/>
          </a:xfrm>
        </p:grpSpPr>
        <p:sp>
          <p:nvSpPr>
            <p:cNvPr id="13" name="Rectangle 12"/>
            <p:cNvSpPr/>
            <p:nvPr/>
          </p:nvSpPr>
          <p:spPr>
            <a:xfrm>
              <a:off x="457199" y="3054096"/>
              <a:ext cx="2338477" cy="98755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Model design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02761" y="3054096"/>
              <a:ext cx="2338477" cy="98755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Loss function design &amp; training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50761" y="3054096"/>
              <a:ext cx="2338477" cy="98755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Enforce congruent predictions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605953" y="3655153"/>
            <a:ext cx="307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Structured learning &amp; prediction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0830" y="4878112"/>
            <a:ext cx="504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+mj-lt"/>
              </a:rPr>
              <a:t>This section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D40B1-6B0E-A251-1CCD-4D579340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B1BCD-F309-8830-C25E-46E15E1ABF42}"/>
              </a:ext>
            </a:extLst>
          </p:cNvPr>
          <p:cNvSpPr txBox="1"/>
          <p:nvPr/>
        </p:nvSpPr>
        <p:spPr>
          <a:xfrm>
            <a:off x="7984862" y="4394820"/>
            <a:ext cx="211339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Covered in lecture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01BE2-D92D-F0EA-BA98-93743EBBFAA0}"/>
              </a:ext>
            </a:extLst>
          </p:cNvPr>
          <p:cNvSpPr txBox="1"/>
          <p:nvPr/>
        </p:nvSpPr>
        <p:spPr>
          <a:xfrm>
            <a:off x="4245317" y="4406701"/>
            <a:ext cx="357578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Model counting covered in lecture 3</a:t>
            </a:r>
          </a:p>
        </p:txBody>
      </p:sp>
    </p:spTree>
    <p:extLst>
      <p:ext uri="{BB962C8B-B14F-4D97-AF65-F5344CB8AC3E}">
        <p14:creationId xmlns:p14="http://schemas.microsoft.com/office/powerpoint/2010/main" val="19448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Neural </a:t>
            </a:r>
            <a:r>
              <a:rPr lang="en-US" dirty="0"/>
              <a:t>n</a:t>
            </a:r>
            <a:r>
              <a:rPr lang="en" dirty="0" err="1"/>
              <a:t>etwork</a:t>
            </a:r>
            <a:r>
              <a:rPr lang="en-US" dirty="0"/>
              <a:t> land</a:t>
            </a:r>
            <a:r>
              <a:rPr lang="en" dirty="0"/>
              <a:t> vs. Logic</a:t>
            </a:r>
            <a:r>
              <a:rPr lang="en-US" dirty="0"/>
              <a:t> land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5875" indent="0">
              <a:buNone/>
            </a:pPr>
            <a:r>
              <a:rPr lang="en" b="1" dirty="0"/>
              <a:t>Neural Networks</a:t>
            </a:r>
            <a:endParaRPr lang="en-US" b="1" dirty="0"/>
          </a:p>
          <a:p>
            <a:pPr marL="15875" indent="0">
              <a:buNone/>
            </a:pPr>
            <a:r>
              <a:rPr lang="en-US" dirty="0">
                <a:solidFill>
                  <a:schemeClr val="accent6"/>
                </a:solidFill>
              </a:rPr>
              <a:t>✓</a:t>
            </a:r>
            <a:r>
              <a:rPr lang="en" dirty="0">
                <a:solidFill>
                  <a:schemeClr val="accent6"/>
                </a:solidFill>
              </a:rPr>
              <a:t>Differentiable </a:t>
            </a:r>
            <a:r>
              <a:rPr lang="en-US" dirty="0">
                <a:solidFill>
                  <a:schemeClr val="accent6"/>
                </a:solidFill>
              </a:rPr>
              <a:t>compute, easy to use</a:t>
            </a:r>
            <a:endParaRPr dirty="0">
              <a:solidFill>
                <a:schemeClr val="accent6"/>
              </a:solidFill>
            </a:endParaRPr>
          </a:p>
          <a:p>
            <a:pPr marL="15875" indent="0">
              <a:spcBef>
                <a:spcPts val="1600"/>
              </a:spcBef>
              <a:buSzPts val="1800"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15875" indent="0">
              <a:spcBef>
                <a:spcPts val="1600"/>
              </a:spcBef>
              <a:buSzPts val="1800"/>
              <a:buNone/>
            </a:pPr>
            <a:r>
              <a:rPr lang="en-US" dirty="0">
                <a:solidFill>
                  <a:schemeClr val="accent2"/>
                </a:solidFill>
              </a:rPr>
              <a:t>✗ </a:t>
            </a:r>
            <a:r>
              <a:rPr lang="en" dirty="0">
                <a:solidFill>
                  <a:schemeClr val="accent2"/>
                </a:solidFill>
              </a:rPr>
              <a:t>Hard to supervise except </a:t>
            </a:r>
            <a:r>
              <a:rPr lang="en-US" dirty="0">
                <a:solidFill>
                  <a:schemeClr val="accent2"/>
                </a:solidFill>
              </a:rPr>
              <a:t>via </a:t>
            </a:r>
            <a:r>
              <a:rPr lang="en" dirty="0">
                <a:solidFill>
                  <a:schemeClr val="accent2"/>
                </a:solidFill>
              </a:rPr>
              <a:t>labeled examples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5875" indent="-15875">
              <a:buNone/>
            </a:pPr>
            <a:r>
              <a:rPr lang="en" b="1" dirty="0"/>
              <a:t>First-order logic </a:t>
            </a:r>
            <a:endParaRPr lang="en-US" dirty="0"/>
          </a:p>
          <a:p>
            <a:pPr marL="15875" indent="-15875">
              <a:buNone/>
            </a:pPr>
            <a:r>
              <a:rPr lang="en-US" dirty="0">
                <a:solidFill>
                  <a:schemeClr val="accent2"/>
                </a:solidFill>
              </a:rPr>
              <a:t>✗ Not differentiable, hard to use with today’s best infrastructure</a:t>
            </a:r>
          </a:p>
          <a:p>
            <a:pPr marL="15875" indent="-15875">
              <a:spcBef>
                <a:spcPts val="1600"/>
              </a:spcBef>
              <a:buSzPts val="1800"/>
              <a:buNone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15875" indent="-15875">
              <a:spcBef>
                <a:spcPts val="1600"/>
              </a:spcBef>
              <a:buSzPts val="1800"/>
              <a:buNone/>
            </a:pPr>
            <a:r>
              <a:rPr lang="en-US" dirty="0">
                <a:solidFill>
                  <a:schemeClr val="accent6"/>
                </a:solidFill>
              </a:rPr>
              <a:t>✓ </a:t>
            </a:r>
            <a:r>
              <a:rPr lang="en" dirty="0">
                <a:solidFill>
                  <a:schemeClr val="accent6"/>
                </a:solidFill>
              </a:rPr>
              <a:t>Expressive and easy to state for domain experts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endParaRPr dirty="0">
              <a:solidFill>
                <a:schemeClr val="accent6"/>
              </a:solidFill>
            </a:endParaRPr>
          </a:p>
          <a:p>
            <a:pPr marL="15875" indent="-15875">
              <a:spcBef>
                <a:spcPts val="1600"/>
              </a:spcBef>
              <a:buNone/>
            </a:pPr>
            <a:endParaRPr dirty="0"/>
          </a:p>
          <a:p>
            <a:pPr marL="15875" indent="-15875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6" name="Google Shape;116;p17"/>
          <p:cNvSpPr txBox="1"/>
          <p:nvPr/>
        </p:nvSpPr>
        <p:spPr>
          <a:xfrm>
            <a:off x="3616266" y="5544107"/>
            <a:ext cx="4959469" cy="69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latin typeface="+mj-lt"/>
                <a:ea typeface="Roboto"/>
                <a:cs typeface="Roboto"/>
                <a:sym typeface="Roboto"/>
              </a:rPr>
              <a:t>What we want: </a:t>
            </a:r>
            <a:r>
              <a:rPr lang="en" sz="3200" b="1">
                <a:latin typeface="+mj-lt"/>
                <a:ea typeface="Roboto"/>
                <a:cs typeface="Roboto"/>
                <a:sym typeface="Roboto"/>
              </a:rPr>
              <a:t>Best of both</a:t>
            </a:r>
            <a:r>
              <a:rPr lang="en" sz="2400" b="1">
                <a:latin typeface="+mj-lt"/>
                <a:ea typeface="Roboto"/>
                <a:cs typeface="Roboto"/>
                <a:sym typeface="Roboto"/>
              </a:rPr>
              <a:t>!</a:t>
            </a:r>
            <a:endParaRPr sz="2400" b="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13D19-8D1A-1478-9ACD-39386738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4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challenges facing logic in neural network land</a:t>
            </a:r>
            <a:endParaRPr lang="en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Bridging </a:t>
            </a:r>
            <a:r>
              <a:rPr lang="en" dirty="0"/>
              <a:t> predicates in rules with neural networks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</a:t>
            </a:r>
            <a:r>
              <a:rPr lang="en" dirty="0"/>
              <a:t>logic differentiable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differentiable logic</a:t>
            </a:r>
            <a:endParaRPr lang="e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B73B9-CF01-6C2C-2449-CB77080C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Predicates in neural networks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31123" y="2932887"/>
            <a:ext cx="7929755" cy="95410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>
                <a:latin typeface="+mj-lt"/>
              </a:rPr>
              <a:t>All neural networks expose 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interfaces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in the form of nodes that have externally defined 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E7027-6908-919D-4BDA-F5E5FC00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9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53B7-1100-ABF5-AA38-63B573B5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Labels are predicates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B79CBB-7FE1-99F3-50CD-7E449B0D4B0C}"/>
              </a:ext>
            </a:extLst>
          </p:cNvPr>
          <p:cNvSpPr/>
          <p:nvPr/>
        </p:nvSpPr>
        <p:spPr>
          <a:xfrm>
            <a:off x="482032" y="1690688"/>
            <a:ext cx="4641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	John is on a train to Berlin. </a:t>
            </a:r>
          </a:p>
          <a:p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H </a:t>
            </a:r>
            <a:r>
              <a:rPr lang="en-US" sz="2400" dirty="0">
                <a:latin typeface="+mj-lt"/>
              </a:rPr>
              <a:t>	John is traveling to Berlin.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98E60-8D29-7AF8-3681-41A5E6F1F951}"/>
              </a:ext>
            </a:extLst>
          </p:cNvPr>
          <p:cNvSpPr txBox="1"/>
          <p:nvPr/>
        </p:nvSpPr>
        <p:spPr>
          <a:xfrm>
            <a:off x="8284454" y="2355483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Entail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CFA31C-21F2-432B-3904-E962B5A33D2F}"/>
              </a:ext>
            </a:extLst>
          </p:cNvPr>
          <p:cNvGrpSpPr/>
          <p:nvPr/>
        </p:nvGrpSpPr>
        <p:grpSpPr>
          <a:xfrm>
            <a:off x="5837397" y="1414045"/>
            <a:ext cx="1175657" cy="2482495"/>
            <a:chOff x="7151914" y="1506022"/>
            <a:chExt cx="1175657" cy="2482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38FF7F-F885-7228-6363-B3CE7DCFB92A}"/>
                </a:ext>
              </a:extLst>
            </p:cNvPr>
            <p:cNvSpPr/>
            <p:nvPr/>
          </p:nvSpPr>
          <p:spPr>
            <a:xfrm>
              <a:off x="7151914" y="2159441"/>
              <a:ext cx="1175657" cy="11756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BERT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F6C5907-34B9-12C8-9E6F-DFB28322550B}"/>
                </a:ext>
              </a:extLst>
            </p:cNvPr>
            <p:cNvCxnSpPr>
              <a:cxnSpLocks/>
              <a:stCxn id="10" idx="0"/>
              <a:endCxn id="6" idx="2"/>
            </p:cNvCxnSpPr>
            <p:nvPr/>
          </p:nvCxnSpPr>
          <p:spPr>
            <a:xfrm flipV="1">
              <a:off x="7739742" y="3335098"/>
              <a:ext cx="1" cy="28408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F20A58-505D-95DA-AA4B-85A288BC82E0}"/>
                </a:ext>
              </a:extLst>
            </p:cNvPr>
            <p:cNvSpPr txBox="1"/>
            <p:nvPr/>
          </p:nvSpPr>
          <p:spPr>
            <a:xfrm>
              <a:off x="7336971" y="3619185"/>
              <a:ext cx="805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C7BA01-DB54-917C-4ED2-5FD76303127B}"/>
                </a:ext>
              </a:extLst>
            </p:cNvPr>
            <p:cNvSpPr txBox="1"/>
            <p:nvPr/>
          </p:nvSpPr>
          <p:spPr>
            <a:xfrm>
              <a:off x="7211785" y="1506022"/>
              <a:ext cx="105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Entail</a:t>
              </a:r>
              <a:endParaRPr lang="en-US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F25902-B813-7015-4486-6E6F8E54E6BA}"/>
                </a:ext>
              </a:extLst>
            </p:cNvPr>
            <p:cNvCxnSpPr>
              <a:cxnSpLocks/>
              <a:stCxn id="6" idx="0"/>
              <a:endCxn id="13" idx="2"/>
            </p:cNvCxnSpPr>
            <p:nvPr/>
          </p:nvCxnSpPr>
          <p:spPr>
            <a:xfrm flipH="1" flipV="1">
              <a:off x="7739742" y="1875354"/>
              <a:ext cx="1" cy="284087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AD12BF-90CC-8129-4627-8686CA6E7714}"/>
              </a:ext>
            </a:extLst>
          </p:cNvPr>
          <p:cNvSpPr txBox="1"/>
          <p:nvPr/>
        </p:nvSpPr>
        <p:spPr>
          <a:xfrm>
            <a:off x="7453829" y="23247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8E835-BF45-519E-746A-9FD4D23BD1D5}"/>
              </a:ext>
            </a:extLst>
          </p:cNvPr>
          <p:cNvSpPr txBox="1"/>
          <p:nvPr/>
        </p:nvSpPr>
        <p:spPr>
          <a:xfrm>
            <a:off x="838200" y="4342827"/>
            <a:ext cx="5394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Labeled datasets are formal specifications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DDFDFD-4B6A-0020-087E-5B1817548AE8}"/>
              </a:ext>
            </a:extLst>
          </p:cNvPr>
          <p:cNvSpPr txBox="1"/>
          <p:nvPr/>
        </p:nvSpPr>
        <p:spPr>
          <a:xfrm>
            <a:off x="3003006" y="5111644"/>
            <a:ext cx="2276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(P1, H1, </a:t>
            </a:r>
            <a:r>
              <a:rPr lang="en-US" sz="2000" dirty="0">
                <a:solidFill>
                  <a:schemeClr val="accent6"/>
                </a:solidFill>
              </a:rPr>
              <a:t>Entail</a:t>
            </a:r>
            <a:r>
              <a:rPr lang="en-US" sz="2000" dirty="0"/>
              <a:t>)</a:t>
            </a:r>
          </a:p>
          <a:p>
            <a:r>
              <a:rPr lang="en-US" sz="2000" dirty="0"/>
              <a:t>(P2, H2, </a:t>
            </a:r>
            <a:r>
              <a:rPr lang="en-US" sz="2000" dirty="0">
                <a:solidFill>
                  <a:schemeClr val="accent2"/>
                </a:solidFill>
              </a:rPr>
              <a:t>Contradict</a:t>
            </a:r>
            <a:r>
              <a:rPr lang="en-US" sz="2000" dirty="0"/>
              <a:t>)</a:t>
            </a:r>
          </a:p>
          <a:p>
            <a:r>
              <a:rPr lang="en-US" sz="2000" dirty="0"/>
              <a:t>(P3, H3,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Neutral</a:t>
            </a:r>
            <a:r>
              <a:rPr lang="en-US" sz="2000" dirty="0"/>
              <a:t>)</a:t>
            </a:r>
          </a:p>
          <a:p>
            <a:r>
              <a:rPr lang="en-US" sz="2000" dirty="0"/>
              <a:t>(P4, H4,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Neutral</a:t>
            </a:r>
            <a:r>
              <a:rPr lang="en-US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A9353B-916F-2893-F968-CE7324970CCC}"/>
                  </a:ext>
                </a:extLst>
              </p:cNvPr>
              <p:cNvSpPr txBox="1"/>
              <p:nvPr/>
            </p:nvSpPr>
            <p:spPr>
              <a:xfrm>
                <a:off x="6321666" y="5017607"/>
                <a:ext cx="3421048" cy="130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 dirty="0" smtClean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Entail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Contradict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2, 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2)∧</m:t>
                      </m:r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Neutral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3, 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3)∧</m:t>
                      </m:r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Neutral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4, 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A9353B-916F-2893-F968-CE732497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6" y="5017607"/>
                <a:ext cx="3421048" cy="1302088"/>
              </a:xfrm>
              <a:prstGeom prst="rect">
                <a:avLst/>
              </a:prstGeom>
              <a:blipFill>
                <a:blip r:embed="rId3"/>
                <a:stretch>
                  <a:fillRect b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91C196F-1DEA-5060-F496-5B7C0ADC3D34}"/>
              </a:ext>
            </a:extLst>
          </p:cNvPr>
          <p:cNvSpPr txBox="1"/>
          <p:nvPr/>
        </p:nvSpPr>
        <p:spPr>
          <a:xfrm>
            <a:off x="5605839" y="537626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1BBF1-A9DC-7226-CF8A-B045A110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Predicates </a:t>
            </a:r>
            <a:r>
              <a:rPr lang="en-US" i="1" dirty="0"/>
              <a:t>within </a:t>
            </a:r>
            <a:r>
              <a:rPr lang="en-US" dirty="0"/>
              <a:t>neural networks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1265123" y="1329291"/>
            <a:ext cx="6351779" cy="5115409"/>
            <a:chOff x="1570382" y="1335362"/>
            <a:chExt cx="6351779" cy="5115409"/>
          </a:xfrm>
        </p:grpSpPr>
        <p:grpSp>
          <p:nvGrpSpPr>
            <p:cNvPr id="74" name="Group 73"/>
            <p:cNvGrpSpPr/>
            <p:nvPr/>
          </p:nvGrpSpPr>
          <p:grpSpPr>
            <a:xfrm>
              <a:off x="2614630" y="2440254"/>
              <a:ext cx="5307531" cy="2802652"/>
              <a:chOff x="841248" y="2523744"/>
              <a:chExt cx="5307531" cy="280265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41248" y="2523744"/>
                <a:ext cx="3194304" cy="28026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5084064" y="3740404"/>
                    <a:ext cx="106471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b="1" i="0" dirty="0" smtClean="0">
                              <a:solidFill>
                                <a:schemeClr val="accent6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Entail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4064" y="3740404"/>
                    <a:ext cx="106471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/>
              <p:cNvCxnSpPr>
                <a:stCxn id="50" idx="3"/>
                <a:endCxn id="51" idx="1"/>
              </p:cNvCxnSpPr>
              <p:nvPr/>
            </p:nvCxnSpPr>
            <p:spPr>
              <a:xfrm>
                <a:off x="4035552" y="3925070"/>
                <a:ext cx="1048512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4142720" y="3517662"/>
                <a:ext cx="845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Predict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2517920" y="1707779"/>
              <a:ext cx="3827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John is on a train to Berlin.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97816" y="1335362"/>
              <a:ext cx="938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Premise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517920" y="5568579"/>
              <a:ext cx="3742795" cy="882192"/>
              <a:chOff x="744538" y="5652069"/>
              <a:chExt cx="3742795" cy="88219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44538" y="5652069"/>
                <a:ext cx="374279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John is traveling to Berlin. 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44538" y="6164929"/>
                <a:ext cx="1226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Hypothesis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829259" y="2080764"/>
              <a:ext cx="3774649" cy="3487815"/>
              <a:chOff x="55877" y="2164254"/>
              <a:chExt cx="3774649" cy="348781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36977" y="2609160"/>
                <a:ext cx="2893549" cy="851889"/>
                <a:chOff x="936977" y="2760556"/>
                <a:chExt cx="2893549" cy="851889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936977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1394776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852575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310374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768173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25972" y="2766579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683770" y="2760556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394776" y="4443954"/>
                <a:ext cx="1977952" cy="845866"/>
                <a:chOff x="1394776" y="4806203"/>
                <a:chExt cx="1977952" cy="84586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394776" y="4806203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852575" y="4806203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2310374" y="4806203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768173" y="4806203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25972" y="4806203"/>
                  <a:ext cx="146756" cy="8458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55877" y="2751414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Encode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877" y="468222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+mj-lt"/>
                  </a:rPr>
                  <a:t>Encode</a:t>
                </a: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383302" y="2164254"/>
                <a:ext cx="0" cy="26024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H="1" flipV="1">
                <a:off x="2369447" y="5372847"/>
                <a:ext cx="3285" cy="279222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>
              <a:off x="1570382" y="3365513"/>
              <a:ext cx="3984913" cy="988928"/>
              <a:chOff x="1570382" y="3365513"/>
              <a:chExt cx="3984913" cy="98892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808502" y="3365513"/>
                <a:ext cx="2746793" cy="988928"/>
                <a:chOff x="2783737" y="3371536"/>
                <a:chExt cx="2746793" cy="988928"/>
              </a:xfrm>
            </p:grpSpPr>
            <p:cxnSp>
              <p:nvCxnSpPr>
                <p:cNvPr id="26" name="Straight Connector 25"/>
                <p:cNvCxnSpPr>
                  <a:stCxn id="10" idx="2"/>
                  <a:endCxn id="18" idx="0"/>
                </p:cNvCxnSpPr>
                <p:nvPr/>
              </p:nvCxnSpPr>
              <p:spPr>
                <a:xfrm>
                  <a:off x="2783737" y="3377559"/>
                  <a:ext cx="457799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stCxn id="11" idx="2"/>
                  <a:endCxn id="19" idx="0"/>
                </p:cNvCxnSpPr>
                <p:nvPr/>
              </p:nvCxnSpPr>
              <p:spPr>
                <a:xfrm>
                  <a:off x="3241536" y="3377559"/>
                  <a:ext cx="457799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14" idx="2"/>
                  <a:endCxn id="20" idx="0"/>
                </p:cNvCxnSpPr>
                <p:nvPr/>
              </p:nvCxnSpPr>
              <p:spPr>
                <a:xfrm flipH="1">
                  <a:off x="4157134" y="3377559"/>
                  <a:ext cx="457799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15" idx="2"/>
                  <a:endCxn id="21" idx="0"/>
                </p:cNvCxnSpPr>
                <p:nvPr/>
              </p:nvCxnSpPr>
              <p:spPr>
                <a:xfrm flipH="1">
                  <a:off x="4614933" y="3377559"/>
                  <a:ext cx="457799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16" idx="2"/>
                  <a:endCxn id="22" idx="0"/>
                </p:cNvCxnSpPr>
                <p:nvPr/>
              </p:nvCxnSpPr>
              <p:spPr>
                <a:xfrm flipH="1">
                  <a:off x="5072732" y="3371536"/>
                  <a:ext cx="457798" cy="98892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13" idx="2"/>
                  <a:endCxn id="20" idx="0"/>
                </p:cNvCxnSpPr>
                <p:nvPr/>
              </p:nvCxnSpPr>
              <p:spPr>
                <a:xfrm>
                  <a:off x="4157134" y="3377559"/>
                  <a:ext cx="0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12" idx="2"/>
                  <a:endCxn id="20" idx="0"/>
                </p:cNvCxnSpPr>
                <p:nvPr/>
              </p:nvCxnSpPr>
              <p:spPr>
                <a:xfrm>
                  <a:off x="3699335" y="3377559"/>
                  <a:ext cx="457799" cy="98290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1570382" y="3656914"/>
                <a:ext cx="1053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Attention</a:t>
                </a:r>
              </a:p>
            </p:txBody>
          </p:sp>
        </p:grpSp>
      </p:grpSp>
      <p:sp>
        <p:nvSpPr>
          <p:cNvPr id="88" name="Oval 87"/>
          <p:cNvSpPr/>
          <p:nvPr/>
        </p:nvSpPr>
        <p:spPr>
          <a:xfrm>
            <a:off x="2405101" y="3427915"/>
            <a:ext cx="2893549" cy="821526"/>
          </a:xfrm>
          <a:prstGeom prst="ellipse">
            <a:avLst/>
          </a:prstGeom>
          <a:noFill/>
          <a:ln w="88900"/>
          <a:effectLst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58132" y="5236835"/>
            <a:ext cx="511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Align(train, traveling)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820226-05BF-6647-BBBB-2EB6C129289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885757" y="3770755"/>
            <a:ext cx="2572375" cy="16661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8DF4C9-508D-DB92-A0F9-5E2D025CA445}"/>
              </a:ext>
            </a:extLst>
          </p:cNvPr>
          <p:cNvSpPr txBox="1"/>
          <p:nvPr/>
        </p:nvSpPr>
        <p:spPr>
          <a:xfrm>
            <a:off x="6547923" y="1513957"/>
            <a:ext cx="45516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Some internal nodes in the network may have meaning by design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Example: The decomposable attention model [Parikh et al 2016] models alignments between premise and hypothesis words as attention</a:t>
            </a:r>
            <a:endParaRPr lang="en-US" sz="18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E1369-8B79-88B7-5AD5-1FB97EE5EBFD}"/>
              </a:ext>
            </a:extLst>
          </p:cNvPr>
          <p:cNvSpPr txBox="1"/>
          <p:nvPr/>
        </p:nvSpPr>
        <p:spPr>
          <a:xfrm>
            <a:off x="0" y="6519446"/>
            <a:ext cx="10700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Parikh,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Täckström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Das, and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Uszkoreit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 "A Decomposable Attention Model for Natural Language Inference." In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EMNLP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247E3C1-66C7-1A46-31A4-325D345C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Named neurons</a:t>
            </a:r>
            <a:endParaRPr lang="en"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Roboto"/>
              </a:rPr>
              <a:t>Nodes in a computation graph that </a:t>
            </a:r>
            <a:r>
              <a:rPr lang="en" sz="2400" dirty="0">
                <a:sym typeface="Roboto"/>
              </a:rPr>
              <a:t>have </a:t>
            </a:r>
            <a:r>
              <a:rPr lang="en" sz="2400" i="1" dirty="0">
                <a:sym typeface="Roboto"/>
              </a:rPr>
              <a:t>externally</a:t>
            </a:r>
            <a:r>
              <a:rPr lang="en" sz="2400" dirty="0">
                <a:sym typeface="Roboto"/>
              </a:rPr>
              <a:t> defined meaning</a:t>
            </a:r>
          </a:p>
          <a:p>
            <a:pPr marL="0" indent="0">
              <a:buNone/>
            </a:pPr>
            <a:endParaRPr lang="en" sz="2400" dirty="0">
              <a:sym typeface="Roboto"/>
            </a:endParaRPr>
          </a:p>
          <a:p>
            <a:pPr marL="0" indent="0">
              <a:buNone/>
            </a:pPr>
            <a:r>
              <a:rPr lang="en" sz="2400" dirty="0">
                <a:sym typeface="Roboto"/>
              </a:rPr>
              <a:t>Named neurons can be:</a:t>
            </a:r>
          </a:p>
          <a:p>
            <a:r>
              <a:rPr lang="en" sz="2400" dirty="0">
                <a:sym typeface="Roboto"/>
              </a:rPr>
              <a:t>Any output nodes in the network</a:t>
            </a:r>
          </a:p>
          <a:p>
            <a:r>
              <a:rPr lang="en" sz="2400" dirty="0">
                <a:sym typeface="Roboto"/>
              </a:rPr>
              <a:t>Inputs to the network and their deterministic properties</a:t>
            </a:r>
          </a:p>
          <a:p>
            <a:r>
              <a:rPr lang="en" sz="2400" dirty="0">
                <a:sym typeface="Roboto"/>
              </a:rPr>
              <a:t>Sometimes, internal nodes that have defined behavior</a:t>
            </a:r>
          </a:p>
          <a:p>
            <a:pPr marL="0" indent="0">
              <a:buNone/>
            </a:pPr>
            <a:endParaRPr lang="en" sz="2400" dirty="0">
              <a:sym typeface="Roboto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accent2"/>
                </a:solidFill>
                <a:sym typeface="Roboto"/>
              </a:rPr>
              <a:t>Named neurons give us the vocabulary for writing rules</a:t>
            </a:r>
            <a:endParaRPr lang="en" sz="2400" i="1" dirty="0">
              <a:solidFill>
                <a:schemeClr val="accent2"/>
              </a:solidFill>
              <a:sym typeface="Roboto"/>
            </a:endParaRPr>
          </a:p>
          <a:p>
            <a:pPr marL="0" indent="0">
              <a:buNone/>
            </a:pPr>
            <a:endParaRPr lang="en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3ABDA-3DF1-95E1-3FE4-440C2E8E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4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challenges facing logic in neural network land</a:t>
            </a:r>
            <a:endParaRPr lang="en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</a:t>
            </a:r>
            <a:r>
              <a:rPr lang="en" sz="2800" dirty="0" err="1"/>
              <a:t>idg</a:t>
            </a:r>
            <a:r>
              <a:rPr lang="en-US" sz="2800" dirty="0" err="1"/>
              <a:t>ing</a:t>
            </a:r>
            <a:r>
              <a:rPr lang="en" sz="2800" dirty="0"/>
              <a:t> predicates in rules with neural networks?</a:t>
            </a:r>
            <a:r>
              <a:rPr lang="en-US" sz="2800" dirty="0"/>
              <a:t> </a:t>
            </a:r>
          </a:p>
          <a:p>
            <a:pPr marL="800100" lvl="2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Answer: </a:t>
            </a:r>
            <a:r>
              <a:rPr lang="en-US" sz="2800" i="1" u="sng" dirty="0">
                <a:solidFill>
                  <a:schemeClr val="accent2"/>
                </a:solidFill>
              </a:rPr>
              <a:t>Named neurons</a:t>
            </a:r>
            <a:r>
              <a:rPr lang="en-US" sz="2800" dirty="0">
                <a:solidFill>
                  <a:schemeClr val="accent2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  <a:sym typeface="Roboto"/>
              </a:rPr>
              <a:t>nodes in a computation graph that </a:t>
            </a:r>
            <a:r>
              <a:rPr lang="en" sz="2800" dirty="0">
                <a:solidFill>
                  <a:schemeClr val="accent2"/>
                </a:solidFill>
                <a:sym typeface="Roboto"/>
              </a:rPr>
              <a:t>have </a:t>
            </a:r>
            <a:r>
              <a:rPr lang="en" sz="2800" i="1" dirty="0">
                <a:solidFill>
                  <a:schemeClr val="accent2"/>
                </a:solidFill>
                <a:sym typeface="Roboto"/>
              </a:rPr>
              <a:t>externally</a:t>
            </a:r>
            <a:r>
              <a:rPr lang="en" sz="2800" dirty="0">
                <a:solidFill>
                  <a:schemeClr val="accent2"/>
                </a:solidFill>
                <a:sym typeface="Roboto"/>
              </a:rPr>
              <a:t> defined meaning </a:t>
            </a:r>
            <a:endParaRPr lang="en-US" sz="2800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</a:t>
            </a:r>
            <a:r>
              <a:rPr lang="en" sz="2800" dirty="0"/>
              <a:t>k</a:t>
            </a:r>
            <a:r>
              <a:rPr lang="en-US" sz="2800" dirty="0" err="1"/>
              <a:t>ing</a:t>
            </a:r>
            <a:r>
              <a:rPr lang="en" sz="2800" dirty="0"/>
              <a:t> logic differentiable?</a:t>
            </a:r>
            <a:r>
              <a:rPr lang="en-US" sz="2800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Using differentiable logic?</a:t>
            </a:r>
            <a:endParaRPr lang="en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A36A93-B515-35EF-7170-999891DE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BAA4-0BB1-7E01-4999-57C9484D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17F88E-E247-4EB7-CEBA-7EB75C57F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Tasks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j-lt"/>
                  </a:rPr>
                  <a:t> contracts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j-lt"/>
                  </a:rPr>
                  <a:t>We want models that do more than what the data says</a:t>
                </a:r>
              </a:p>
              <a:p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Learning from </a:t>
                </a:r>
                <a:r>
                  <a:rPr lang="en-US" strike="sngStrike" dirty="0">
                    <a:solidFill>
                      <a:srgbClr val="C00000"/>
                    </a:solidFill>
                    <a:latin typeface="+mj-lt"/>
                  </a:rPr>
                  <a:t>examples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j-lt"/>
                  </a:rPr>
                  <a:t>Relaxing logic and using relaxed logic to learn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 worked example</a:t>
                </a:r>
              </a:p>
              <a:p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Three case studies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17F88E-E247-4EB7-CEBA-7EB75C57F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E21229-BE45-4588-B3DA-1024E041ECC9}"/>
              </a:ext>
            </a:extLst>
          </p:cNvPr>
          <p:cNvSpPr txBox="1"/>
          <p:nvPr/>
        </p:nvSpPr>
        <p:spPr>
          <a:xfrm>
            <a:off x="3115340" y="3007413"/>
            <a:ext cx="16552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04207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2800" i="1" dirty="0">
                <a:solidFill>
                  <a:schemeClr val="accent2"/>
                </a:solidFill>
              </a:rPr>
              <a:t>Triangular norms </a:t>
            </a:r>
            <a:r>
              <a:rPr lang="en-US" sz="2800" dirty="0"/>
              <a:t>provide systematic relaxations of logic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Some are continuous and sub-differentiable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</p:txBody>
      </p:sp>
      <p:sp>
        <p:nvSpPr>
          <p:cNvPr id="8" name="Google Shape;193;p25"/>
          <p:cNvSpPr txBox="1"/>
          <p:nvPr/>
        </p:nvSpPr>
        <p:spPr>
          <a:xfrm>
            <a:off x="72931" y="6464400"/>
            <a:ext cx="783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 err="1">
                <a:solidFill>
                  <a:schemeClr val="tx2"/>
                </a:solidFill>
                <a:latin typeface="+mj-lt"/>
              </a:rPr>
              <a:t>Klement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, Erich Peter,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Radko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Mesiar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, and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Endre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 Pap. </a:t>
            </a:r>
            <a:r>
              <a:rPr lang="en" sz="1600" i="1" dirty="0">
                <a:solidFill>
                  <a:schemeClr val="tx2"/>
                </a:solidFill>
                <a:latin typeface="+mj-lt"/>
              </a:rPr>
              <a:t>Triangular norms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. Vol. 8. 2013.</a:t>
            </a:r>
            <a:endParaRPr sz="1600" dirty="0">
              <a:solidFill>
                <a:schemeClr val="tx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46106FB6-0ADD-4B45-9100-089BA84853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205718"/>
                  </p:ext>
                </p:extLst>
              </p:nvPr>
            </p:nvGraphicFramePr>
            <p:xfrm>
              <a:off x="1483359" y="3429000"/>
              <a:ext cx="2540001" cy="185420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934020">
                      <a:extLst>
                        <a:ext uri="{9D8B030D-6E8A-4147-A177-3AD203B41FA5}">
                          <a16:colId xmlns:a16="http://schemas.microsoft.com/office/drawing/2014/main" val="1858413306"/>
                        </a:ext>
                      </a:extLst>
                    </a:gridCol>
                    <a:gridCol w="1605981">
                      <a:extLst>
                        <a:ext uri="{9D8B030D-6E8A-4147-A177-3AD203B41FA5}">
                          <a16:colId xmlns:a16="http://schemas.microsoft.com/office/drawing/2014/main" val="29258509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Boolean logic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67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934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790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348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Implies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911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46106FB6-0ADD-4B45-9100-089BA84853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205718"/>
                  </p:ext>
                </p:extLst>
              </p:nvPr>
            </p:nvGraphicFramePr>
            <p:xfrm>
              <a:off x="1483359" y="3429000"/>
              <a:ext cx="2540001" cy="185420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934020">
                      <a:extLst>
                        <a:ext uri="{9D8B030D-6E8A-4147-A177-3AD203B41FA5}">
                          <a16:colId xmlns:a16="http://schemas.microsoft.com/office/drawing/2014/main" val="1858413306"/>
                        </a:ext>
                      </a:extLst>
                    </a:gridCol>
                    <a:gridCol w="1605981">
                      <a:extLst>
                        <a:ext uri="{9D8B030D-6E8A-4147-A177-3AD203B41FA5}">
                          <a16:colId xmlns:a16="http://schemas.microsoft.com/office/drawing/2014/main" val="29258509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Boolean logic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67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268" t="-110345" r="-78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934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268" t="-203333" r="-78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790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268" t="-313793" r="-787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348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Implies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268" t="-413793" r="-787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9115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4FD33-E82A-604A-8176-9B50B5DD386E}"/>
              </a:ext>
            </a:extLst>
          </p:cNvPr>
          <p:cNvGrpSpPr/>
          <p:nvPr/>
        </p:nvGrpSpPr>
        <p:grpSpPr>
          <a:xfrm>
            <a:off x="2227654" y="2723457"/>
            <a:ext cx="1928489" cy="1045960"/>
            <a:chOff x="1609343" y="2337320"/>
            <a:chExt cx="1928489" cy="10459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AAF2A5-6AB3-2846-8DFB-113A28918386}"/>
                </a:ext>
              </a:extLst>
            </p:cNvPr>
            <p:cNvSpPr/>
            <p:nvPr/>
          </p:nvSpPr>
          <p:spPr>
            <a:xfrm>
              <a:off x="1609343" y="3053575"/>
              <a:ext cx="1928489" cy="329705"/>
            </a:xfrm>
            <a:prstGeom prst="rect">
              <a:avLst/>
            </a:prstGeom>
            <a:solidFill>
              <a:schemeClr val="accent2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824C2-403C-5046-AC88-6730EE95C006}"/>
                </a:ext>
              </a:extLst>
            </p:cNvPr>
            <p:cNvSpPr txBox="1"/>
            <p:nvPr/>
          </p:nvSpPr>
          <p:spPr>
            <a:xfrm>
              <a:off x="1609344" y="2337320"/>
              <a:ext cx="171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Inputs, outputs live in {0,1}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F1F289-DBB5-1993-0CA4-7DFF60954242}"/>
              </a:ext>
            </a:extLst>
          </p:cNvPr>
          <p:cNvSpPr/>
          <p:nvPr/>
        </p:nvSpPr>
        <p:spPr>
          <a:xfrm>
            <a:off x="1483359" y="4191247"/>
            <a:ext cx="2086009" cy="329705"/>
          </a:xfrm>
          <a:prstGeom prst="rect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1B1D-3A85-68C0-CCEF-D05C9692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4E64B9-7063-4E4D-B18C-D08B3077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4690BA-55DF-CC31-E9A4-A23E160A2FF4}"/>
              </a:ext>
            </a:extLst>
          </p:cNvPr>
          <p:cNvSpPr txBox="1"/>
          <p:nvPr/>
        </p:nvSpPr>
        <p:spPr>
          <a:xfrm>
            <a:off x="4180114" y="435429"/>
            <a:ext cx="4979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Relaxing the Boolean conjunction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C9651-708E-1FF6-8001-68F7B7C0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2800" i="1" dirty="0">
                <a:solidFill>
                  <a:schemeClr val="accent2"/>
                </a:solidFill>
              </a:rPr>
              <a:t>Triangular norms </a:t>
            </a:r>
            <a:r>
              <a:rPr lang="en-US" sz="2800" dirty="0"/>
              <a:t>provide systematic relaxations of logic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2800" dirty="0"/>
              <a:t>Some are continuous and sub-differentiable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2800" dirty="0"/>
          </a:p>
        </p:txBody>
      </p:sp>
      <p:sp>
        <p:nvSpPr>
          <p:cNvPr id="8" name="Google Shape;193;p25"/>
          <p:cNvSpPr txBox="1"/>
          <p:nvPr/>
        </p:nvSpPr>
        <p:spPr>
          <a:xfrm>
            <a:off x="72931" y="6464400"/>
            <a:ext cx="783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 err="1">
                <a:solidFill>
                  <a:schemeClr val="tx2"/>
                </a:solidFill>
                <a:latin typeface="+mj-lt"/>
              </a:rPr>
              <a:t>Klement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, Erich Peter,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Radko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Mesiar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, and </a:t>
            </a:r>
            <a:r>
              <a:rPr lang="en" sz="1600" dirty="0" err="1">
                <a:solidFill>
                  <a:schemeClr val="tx2"/>
                </a:solidFill>
                <a:latin typeface="+mj-lt"/>
              </a:rPr>
              <a:t>Endre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 Pap. </a:t>
            </a:r>
            <a:r>
              <a:rPr lang="en" sz="1600" i="1" dirty="0">
                <a:solidFill>
                  <a:schemeClr val="tx2"/>
                </a:solidFill>
                <a:latin typeface="+mj-lt"/>
              </a:rPr>
              <a:t>Triangular norms</a:t>
            </a:r>
            <a:r>
              <a:rPr lang="en" sz="1600" dirty="0">
                <a:solidFill>
                  <a:schemeClr val="tx2"/>
                </a:solidFill>
                <a:latin typeface="+mj-lt"/>
              </a:rPr>
              <a:t>. Vol. 8. 2013.</a:t>
            </a:r>
            <a:endParaRPr sz="1600" dirty="0">
              <a:solidFill>
                <a:schemeClr val="tx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46106FB6-0ADD-4B45-9100-089BA84853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011211"/>
                  </p:ext>
                </p:extLst>
              </p:nvPr>
            </p:nvGraphicFramePr>
            <p:xfrm>
              <a:off x="1483359" y="3429000"/>
              <a:ext cx="8653415" cy="2186686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891979">
                      <a:extLst>
                        <a:ext uri="{9D8B030D-6E8A-4147-A177-3AD203B41FA5}">
                          <a16:colId xmlns:a16="http://schemas.microsoft.com/office/drawing/2014/main" val="1858413306"/>
                        </a:ext>
                      </a:extLst>
                    </a:gridCol>
                    <a:gridCol w="1648022">
                      <a:extLst>
                        <a:ext uri="{9D8B030D-6E8A-4147-A177-3AD203B41FA5}">
                          <a16:colId xmlns:a16="http://schemas.microsoft.com/office/drawing/2014/main" val="2925850916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419223613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2194559970"/>
                        </a:ext>
                      </a:extLst>
                    </a:gridCol>
                    <a:gridCol w="2281643">
                      <a:extLst>
                        <a:ext uri="{9D8B030D-6E8A-4147-A177-3AD203B41FA5}">
                          <a16:colId xmlns:a16="http://schemas.microsoft.com/office/drawing/2014/main" val="35757664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Boolean logic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Product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Gödel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+mj-lt"/>
                            </a:rPr>
                            <a:t>Łukasiewicz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67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934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790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1, 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348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Implies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b="0" smtClean="0">
                                              <a:latin typeface="+mj-lt"/>
                                            </a:rPr>
                                            <m:t>if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b="0" smtClean="0">
                                              <a:latin typeface="+mj-lt"/>
                                            </a:rPr>
                                            <m:t>else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1, 1−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911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46106FB6-0ADD-4B45-9100-089BA84853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011211"/>
                  </p:ext>
                </p:extLst>
              </p:nvPr>
            </p:nvGraphicFramePr>
            <p:xfrm>
              <a:off x="1483359" y="3429000"/>
              <a:ext cx="8653415" cy="2186686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891979">
                      <a:extLst>
                        <a:ext uri="{9D8B030D-6E8A-4147-A177-3AD203B41FA5}">
                          <a16:colId xmlns:a16="http://schemas.microsoft.com/office/drawing/2014/main" val="1858413306"/>
                        </a:ext>
                      </a:extLst>
                    </a:gridCol>
                    <a:gridCol w="1648022">
                      <a:extLst>
                        <a:ext uri="{9D8B030D-6E8A-4147-A177-3AD203B41FA5}">
                          <a16:colId xmlns:a16="http://schemas.microsoft.com/office/drawing/2014/main" val="2925850916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419223613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2194559970"/>
                        </a:ext>
                      </a:extLst>
                    </a:gridCol>
                    <a:gridCol w="2281643">
                      <a:extLst>
                        <a:ext uri="{9D8B030D-6E8A-4147-A177-3AD203B41FA5}">
                          <a16:colId xmlns:a16="http://schemas.microsoft.com/office/drawing/2014/main" val="35757664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Boolean logic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Product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Gödel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+mj-lt"/>
                            </a:rPr>
                            <a:t>Łukasiewicz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67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46" t="-106667" r="-371538" b="-8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148" t="-106667" r="-257778" b="-8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05" t="-106667" r="-107143" b="-8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444" t="-106667" b="-8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934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46" t="-213793" r="-371538" b="-7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148" t="-213793" r="-257778" b="-7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05" t="-213793" r="-107143" b="-7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444" t="-213793" b="-7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790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46" t="-313793" r="-371538" b="-6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148" t="-313793" r="-257778" b="-6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05" t="-313793" r="-107143" b="-6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444" t="-313793" b="-6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348533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</a:rPr>
                            <a:t>Implies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46" t="-214286" r="-371538" b="-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8148" t="-214286" r="-257778" b="-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05" t="-214286" r="-107143" b="-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444" t="-214286" b="-25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9115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4FD33-E82A-604A-8176-9B50B5DD386E}"/>
              </a:ext>
            </a:extLst>
          </p:cNvPr>
          <p:cNvGrpSpPr/>
          <p:nvPr/>
        </p:nvGrpSpPr>
        <p:grpSpPr>
          <a:xfrm>
            <a:off x="2227654" y="2723457"/>
            <a:ext cx="1928489" cy="1045960"/>
            <a:chOff x="1609343" y="2337320"/>
            <a:chExt cx="1928489" cy="10459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AAF2A5-6AB3-2846-8DFB-113A28918386}"/>
                </a:ext>
              </a:extLst>
            </p:cNvPr>
            <p:cNvSpPr/>
            <p:nvPr/>
          </p:nvSpPr>
          <p:spPr>
            <a:xfrm>
              <a:off x="1609343" y="3053575"/>
              <a:ext cx="1928489" cy="329705"/>
            </a:xfrm>
            <a:prstGeom prst="rect">
              <a:avLst/>
            </a:prstGeom>
            <a:solidFill>
              <a:schemeClr val="accent2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A824C2-403C-5046-AC88-6730EE95C006}"/>
                </a:ext>
              </a:extLst>
            </p:cNvPr>
            <p:cNvSpPr txBox="1"/>
            <p:nvPr/>
          </p:nvSpPr>
          <p:spPr>
            <a:xfrm>
              <a:off x="1609344" y="2337320"/>
              <a:ext cx="171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Inputs, outputs live in {0,1}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219CEF-79BF-494F-B67F-A1487239BB38}"/>
              </a:ext>
            </a:extLst>
          </p:cNvPr>
          <p:cNvGrpSpPr/>
          <p:nvPr/>
        </p:nvGrpSpPr>
        <p:grpSpPr>
          <a:xfrm>
            <a:off x="4286127" y="3024859"/>
            <a:ext cx="5720664" cy="744558"/>
            <a:chOff x="3712462" y="2638722"/>
            <a:chExt cx="5720664" cy="7445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A9D47-3413-CE47-9C86-8F629FC41EA4}"/>
                </a:ext>
              </a:extLst>
            </p:cNvPr>
            <p:cNvSpPr txBox="1"/>
            <p:nvPr/>
          </p:nvSpPr>
          <p:spPr>
            <a:xfrm>
              <a:off x="3712463" y="2638722"/>
              <a:ext cx="5102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Inputs, outputs live in [0,1]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29FA9B-B941-C74C-9215-2EE8E75961BA}"/>
                </a:ext>
              </a:extLst>
            </p:cNvPr>
            <p:cNvSpPr/>
            <p:nvPr/>
          </p:nvSpPr>
          <p:spPr>
            <a:xfrm>
              <a:off x="3712462" y="3053575"/>
              <a:ext cx="5720664" cy="329705"/>
            </a:xfrm>
            <a:prstGeom prst="rect">
              <a:avLst/>
            </a:prstGeom>
            <a:solidFill>
              <a:schemeClr val="accent2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208D4-7EDE-4E74-72C9-8318F3BA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challenges facing logic in neural network land</a:t>
            </a:r>
            <a:endParaRPr lang="en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Bridging </a:t>
            </a:r>
            <a:r>
              <a:rPr lang="en" sz="2800" dirty="0"/>
              <a:t>predicates in rules with neural networks?</a:t>
            </a:r>
            <a:r>
              <a:rPr lang="en-US" sz="2800" dirty="0"/>
              <a:t> </a:t>
            </a:r>
          </a:p>
          <a:p>
            <a:pPr marL="800100" lvl="2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Answer: </a:t>
            </a:r>
            <a:r>
              <a:rPr lang="en-US" sz="2800" i="1" u="sng" dirty="0">
                <a:solidFill>
                  <a:schemeClr val="accent2"/>
                </a:solidFill>
              </a:rPr>
              <a:t>Named neurons</a:t>
            </a:r>
            <a:r>
              <a:rPr lang="en-US" sz="2800" dirty="0">
                <a:solidFill>
                  <a:schemeClr val="accent2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  <a:sym typeface="Roboto"/>
              </a:rPr>
              <a:t>nodes in a computation graph that </a:t>
            </a:r>
            <a:r>
              <a:rPr lang="en" sz="2800" dirty="0">
                <a:solidFill>
                  <a:schemeClr val="accent2"/>
                </a:solidFill>
                <a:sym typeface="Roboto"/>
              </a:rPr>
              <a:t>have </a:t>
            </a:r>
            <a:r>
              <a:rPr lang="en" sz="2800" i="1" dirty="0">
                <a:solidFill>
                  <a:schemeClr val="accent2"/>
                </a:solidFill>
                <a:sym typeface="Roboto"/>
              </a:rPr>
              <a:t>externally</a:t>
            </a:r>
            <a:r>
              <a:rPr lang="en" sz="2800" dirty="0">
                <a:solidFill>
                  <a:schemeClr val="accent2"/>
                </a:solidFill>
                <a:sym typeface="Roboto"/>
              </a:rPr>
              <a:t> defined meaning </a:t>
            </a:r>
            <a:endParaRPr lang="en-US" sz="2800" dirty="0">
              <a:solidFill>
                <a:schemeClr val="accent2"/>
              </a:solidFill>
              <a:sym typeface="Roboto"/>
            </a:endParaRPr>
          </a:p>
          <a:p>
            <a:pPr marL="800100" lvl="2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</a:t>
            </a:r>
            <a:r>
              <a:rPr lang="en" sz="2800" dirty="0"/>
              <a:t>k</a:t>
            </a:r>
            <a:r>
              <a:rPr lang="en-US" sz="2800" dirty="0" err="1"/>
              <a:t>ing</a:t>
            </a:r>
            <a:r>
              <a:rPr lang="en" sz="2800" dirty="0"/>
              <a:t> logic differentiable?</a:t>
            </a:r>
            <a:r>
              <a:rPr lang="en-US" sz="2800" dirty="0"/>
              <a:t> </a:t>
            </a:r>
          </a:p>
          <a:p>
            <a:pPr marL="800100" lvl="2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Answer: Use a </a:t>
            </a:r>
            <a:r>
              <a:rPr lang="en-US" sz="2800" i="1" u="sng" dirty="0">
                <a:solidFill>
                  <a:schemeClr val="accent2"/>
                </a:solidFill>
              </a:rPr>
              <a:t>t-norm relaxation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Using differentiable logic?</a:t>
            </a:r>
            <a:endParaRPr lang="en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29EA0-9307-525E-2462-932623B6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2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logic can do for neural networks?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Introduce inductive bias by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changing network architecture</a:t>
            </a:r>
          </a:p>
          <a:p>
            <a:pPr marL="457200" lvl="1" indent="0">
              <a:buNone/>
            </a:pPr>
            <a:r>
              <a:rPr lang="en-US" dirty="0"/>
              <a:t>to networks that prefer satisfying the constraints</a:t>
            </a:r>
          </a:p>
          <a:p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by regularizing learning</a:t>
            </a:r>
          </a:p>
          <a:p>
            <a:pPr marL="457200" lvl="1" indent="0">
              <a:buNone/>
            </a:pPr>
            <a:r>
              <a:rPr lang="en-US" dirty="0"/>
              <a:t>to penalize models that violate the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FA75E-9F19-7C49-C687-E1CC0ADA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7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0" y="2231136"/>
            <a:ext cx="8469750" cy="1243584"/>
          </a:xfrm>
          <a:prstGeom prst="rect">
            <a:avLst/>
          </a:prstGeom>
          <a:solidFill>
            <a:schemeClr val="accent2">
              <a:alpha val="281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relaxed logic can do for neural networks?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Introduce inductive bias by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changing network architecture</a:t>
            </a:r>
          </a:p>
          <a:p>
            <a:pPr marL="457200" lvl="1" indent="0">
              <a:buNone/>
            </a:pPr>
            <a:r>
              <a:rPr lang="en-US" dirty="0"/>
              <a:t>to networks that prefer satisfying the constraints</a:t>
            </a:r>
          </a:p>
          <a:p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by regularizing learning</a:t>
            </a:r>
          </a:p>
          <a:p>
            <a:pPr marL="457200" lvl="1" indent="0">
              <a:buNone/>
            </a:pPr>
            <a:r>
              <a:rPr lang="en-US" dirty="0"/>
              <a:t>to penalize models that violate the constraints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6A0AF-3B94-7A44-AEC6-1FCFC8BA7DD4}"/>
              </a:ext>
            </a:extLst>
          </p:cNvPr>
          <p:cNvSpPr txBox="1"/>
          <p:nvPr/>
        </p:nvSpPr>
        <p:spPr>
          <a:xfrm>
            <a:off x="0" y="6477650"/>
            <a:ext cx="1195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Augmenting Neural Networks with First-order Logic. 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Li and Srikumar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. ACL 2019.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FECC-B57E-9483-F250-3FF90899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8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Augmenting models: An example</a:t>
            </a:r>
            <a:endParaRPr lang="en" dirty="0"/>
          </a:p>
        </p:txBody>
      </p:sp>
      <p:cxnSp>
        <p:nvCxnSpPr>
          <p:cNvPr id="216" name="Google Shape;216;p27"/>
          <p:cNvCxnSpPr/>
          <p:nvPr/>
        </p:nvCxnSpPr>
        <p:spPr>
          <a:xfrm>
            <a:off x="6082000" y="2782075"/>
            <a:ext cx="7200" cy="200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247070" y="1434351"/>
                <a:ext cx="27377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70" y="1434351"/>
                <a:ext cx="2737737" cy="553998"/>
              </a:xfrm>
              <a:prstGeom prst="rect">
                <a:avLst/>
              </a:prstGeom>
              <a:blipFill>
                <a:blip r:embed="rId3"/>
                <a:stretch>
                  <a:fillRect l="-2765" r="-46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5842" y="1606477"/>
                <a:ext cx="135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𝐱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842" y="1606477"/>
                <a:ext cx="135107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604" t="-4444" r="-58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355823" y="1931336"/>
            <a:ext cx="1928064" cy="915399"/>
            <a:chOff x="-1829592" y="705555"/>
            <a:chExt cx="1928064" cy="915399"/>
          </a:xfrm>
        </p:grpSpPr>
        <p:sp>
          <p:nvSpPr>
            <p:cNvPr id="28" name="Rectangle 27"/>
            <p:cNvSpPr/>
            <p:nvPr/>
          </p:nvSpPr>
          <p:spPr>
            <a:xfrm>
              <a:off x="-1829592" y="705555"/>
              <a:ext cx="1928064" cy="9153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1812625" y="762568"/>
              <a:ext cx="1911096" cy="768096"/>
              <a:chOff x="-1682496" y="932688"/>
              <a:chExt cx="1911096" cy="768096"/>
            </a:xfrm>
            <a:solidFill>
              <a:schemeClr val="tx2">
                <a:lumMod val="60000"/>
                <a:lumOff val="40000"/>
              </a:schemeClr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-1682496" y="932688"/>
                    <a:ext cx="768096" cy="768096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682496" y="932688"/>
                    <a:ext cx="768096" cy="768096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/>
                  <p:cNvSpPr/>
                  <p:nvPr/>
                </p:nvSpPr>
                <p:spPr>
                  <a:xfrm>
                    <a:off x="-539496" y="932688"/>
                    <a:ext cx="768096" cy="768096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Oval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39496" y="932688"/>
                    <a:ext cx="768096" cy="76809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/>
          <p:cNvGrpSpPr/>
          <p:nvPr/>
        </p:nvGrpSpPr>
        <p:grpSpPr>
          <a:xfrm>
            <a:off x="2776802" y="3875045"/>
            <a:ext cx="3086109" cy="915399"/>
            <a:chOff x="-2332610" y="3591151"/>
            <a:chExt cx="3086109" cy="915399"/>
          </a:xfrm>
        </p:grpSpPr>
        <p:sp>
          <p:nvSpPr>
            <p:cNvPr id="9" name="Rectangle 8"/>
            <p:cNvSpPr/>
            <p:nvPr/>
          </p:nvSpPr>
          <p:spPr>
            <a:xfrm>
              <a:off x="-2332610" y="3591151"/>
              <a:ext cx="3086109" cy="9153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2332610" y="3678034"/>
              <a:ext cx="3086109" cy="768096"/>
              <a:chOff x="-2117448" y="2704851"/>
              <a:chExt cx="3086109" cy="768096"/>
            </a:xfrm>
            <a:solidFill>
              <a:schemeClr val="tx2">
                <a:lumMod val="60000"/>
                <a:lumOff val="40000"/>
              </a:schemeClr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/>
                  <p:cNvSpPr/>
                  <p:nvPr/>
                </p:nvSpPr>
                <p:spPr>
                  <a:xfrm>
                    <a:off x="-2117448" y="2704851"/>
                    <a:ext cx="768096" cy="768096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17448" y="2704851"/>
                    <a:ext cx="768096" cy="768096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-974448" y="2704851"/>
                    <a:ext cx="768096" cy="768096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74448" y="2704851"/>
                    <a:ext cx="768096" cy="768096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/>
                  <p:cNvSpPr/>
                  <p:nvPr/>
                </p:nvSpPr>
                <p:spPr>
                  <a:xfrm>
                    <a:off x="200565" y="2704851"/>
                    <a:ext cx="768096" cy="768096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4" name="Oval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65" y="2704851"/>
                    <a:ext cx="768096" cy="768096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Straight Arrow Connector 32"/>
          <p:cNvCxnSpPr>
            <a:stCxn id="9" idx="0"/>
            <a:endCxn id="28" idx="2"/>
          </p:cNvCxnSpPr>
          <p:nvPr/>
        </p:nvCxnSpPr>
        <p:spPr>
          <a:xfrm flipH="1" flipV="1">
            <a:off x="4319856" y="2846734"/>
            <a:ext cx="1" cy="102831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90759" y="3174774"/>
            <a:ext cx="209666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Possibly many layers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2103120" y="3986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CCEC34-1195-3B12-C245-B1730B70AD53}"/>
              </a:ext>
            </a:extLst>
          </p:cNvPr>
          <p:cNvGrpSpPr/>
          <p:nvPr/>
        </p:nvGrpSpPr>
        <p:grpSpPr>
          <a:xfrm>
            <a:off x="2115167" y="2860153"/>
            <a:ext cx="1917119" cy="1214260"/>
            <a:chOff x="2115167" y="2860153"/>
            <a:chExt cx="1917119" cy="1214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C781748-9F79-9142-B019-A0495B1ED496}"/>
                    </a:ext>
                  </a:extLst>
                </p:cNvPr>
                <p:cNvSpPr/>
                <p:nvPr/>
              </p:nvSpPr>
              <p:spPr>
                <a:xfrm>
                  <a:off x="2115167" y="2860153"/>
                  <a:ext cx="768096" cy="76809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C781748-9F79-9142-B019-A0495B1ED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5167" y="2860153"/>
                  <a:ext cx="768096" cy="7680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468C01-1728-AF47-BD47-83EE986C3C7B}"/>
                </a:ext>
              </a:extLst>
            </p:cNvPr>
            <p:cNvCxnSpPr/>
            <p:nvPr/>
          </p:nvCxnSpPr>
          <p:spPr>
            <a:xfrm flipH="1" flipV="1">
              <a:off x="2626446" y="3627200"/>
              <a:ext cx="262841" cy="4472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94C15-1755-1D40-9E6C-76A0A1C7D25B}"/>
                </a:ext>
              </a:extLst>
            </p:cNvPr>
            <p:cNvCxnSpPr>
              <a:cxnSpLocks/>
              <a:endCxn id="31" idx="5"/>
            </p:cNvCxnSpPr>
            <p:nvPr/>
          </p:nvCxnSpPr>
          <p:spPr>
            <a:xfrm flipH="1" flipV="1">
              <a:off x="2770778" y="3515764"/>
              <a:ext cx="1261508" cy="55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2DB397-F57D-D066-B894-A11CD0A3E944}"/>
              </a:ext>
            </a:extLst>
          </p:cNvPr>
          <p:cNvGrpSpPr/>
          <p:nvPr/>
        </p:nvGrpSpPr>
        <p:grpSpPr>
          <a:xfrm>
            <a:off x="2770779" y="1931336"/>
            <a:ext cx="2513108" cy="1041303"/>
            <a:chOff x="2770779" y="1931336"/>
            <a:chExt cx="2513108" cy="104130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351DBCA-DA3E-8147-95EA-F5D6B2DF9E3C}"/>
                </a:ext>
              </a:extLst>
            </p:cNvPr>
            <p:cNvGrpSpPr/>
            <p:nvPr/>
          </p:nvGrpSpPr>
          <p:grpSpPr>
            <a:xfrm>
              <a:off x="3355823" y="1931336"/>
              <a:ext cx="1928064" cy="915399"/>
              <a:chOff x="-1829592" y="705555"/>
              <a:chExt cx="1928064" cy="91539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B1FD14-41EA-2547-9B46-CB4A005DB4F1}"/>
                  </a:ext>
                </a:extLst>
              </p:cNvPr>
              <p:cNvSpPr/>
              <p:nvPr/>
            </p:nvSpPr>
            <p:spPr>
              <a:xfrm>
                <a:off x="-1829592" y="705555"/>
                <a:ext cx="1928064" cy="9153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05B30AF-E3E1-064F-9D67-6B5EF6D13E85}"/>
                  </a:ext>
                </a:extLst>
              </p:cNvPr>
              <p:cNvGrpSpPr/>
              <p:nvPr/>
            </p:nvGrpSpPr>
            <p:grpSpPr>
              <a:xfrm>
                <a:off x="-1812625" y="762568"/>
                <a:ext cx="1911096" cy="768096"/>
                <a:chOff x="-1682496" y="932688"/>
                <a:chExt cx="1911096" cy="768096"/>
              </a:xfrm>
              <a:solidFill>
                <a:schemeClr val="tx2">
                  <a:lumMod val="60000"/>
                  <a:lumOff val="40000"/>
                </a:schemeClr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0C8F9C-850D-8D44-AFCA-E68DF7376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682496" y="932688"/>
                      <a:ext cx="768096" cy="768096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" name="Oval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82496" y="932688"/>
                      <a:ext cx="768096" cy="768096"/>
                    </a:xfrm>
                    <a:prstGeom prst="ellipse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FAC3FDF0-3F7E-364B-8CF6-1C9AF4BA0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39496" y="932688"/>
                      <a:ext cx="768096" cy="768096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Oval 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539496" y="932688"/>
                      <a:ext cx="768096" cy="768096"/>
                    </a:xfrm>
                    <a:prstGeom prst="ellipse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15A15B-CA11-E64C-8C68-B9246FA57AC6}"/>
                </a:ext>
              </a:extLst>
            </p:cNvPr>
            <p:cNvCxnSpPr>
              <a:cxnSpLocks/>
              <a:stCxn id="31" idx="7"/>
              <a:endCxn id="39" idx="3"/>
            </p:cNvCxnSpPr>
            <p:nvPr/>
          </p:nvCxnSpPr>
          <p:spPr>
            <a:xfrm flipV="1">
              <a:off x="2770779" y="2643960"/>
              <a:ext cx="714497" cy="3286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8DD5A8-CF0E-D14D-A4A6-9992A0456F3C}"/>
              </a:ext>
            </a:extLst>
          </p:cNvPr>
          <p:cNvGrpSpPr/>
          <p:nvPr/>
        </p:nvGrpSpPr>
        <p:grpSpPr>
          <a:xfrm>
            <a:off x="2995841" y="1222716"/>
            <a:ext cx="3060518" cy="660760"/>
            <a:chOff x="2995841" y="1222716"/>
            <a:chExt cx="3060518" cy="660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9734C28-AE70-FA42-B516-62F9A41BD469}"/>
                    </a:ext>
                  </a:extLst>
                </p:cNvPr>
                <p:cNvSpPr txBox="1"/>
                <p:nvPr/>
              </p:nvSpPr>
              <p:spPr>
                <a:xfrm>
                  <a:off x="2995841" y="1222716"/>
                  <a:ext cx="30605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′=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𝜌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9734C28-AE70-FA42-B516-62F9A41BD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41" y="1222716"/>
                  <a:ext cx="3060518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240" t="-8000" r="-2066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52CE7D6-67D0-CF40-8BFE-CD1EF255A36A}"/>
                    </a:ext>
                  </a:extLst>
                </p:cNvPr>
                <p:cNvSpPr txBox="1"/>
                <p:nvPr/>
              </p:nvSpPr>
              <p:spPr>
                <a:xfrm>
                  <a:off x="2995842" y="1606477"/>
                  <a:ext cx="135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trike="sngStrike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 strike="sngStrike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i="1" strike="sngStrike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 strike="sngStrike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strike="sngStrike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lang="en-US" i="1" strike="sngStrike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trike="sngStrik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52CE7D6-67D0-CF40-8BFE-CD1EF255A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42" y="1606477"/>
                  <a:ext cx="1351075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704" t="-4348" r="-463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DEF437-4F44-C647-9C54-9C14A4962D64}"/>
                  </a:ext>
                </a:extLst>
              </p:cNvPr>
              <p:cNvSpPr txBox="1"/>
              <p:nvPr/>
            </p:nvSpPr>
            <p:spPr>
              <a:xfrm>
                <a:off x="1911023" y="5433874"/>
                <a:ext cx="836995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No additional trainable parameters introduced</a:t>
                </a:r>
              </a:p>
              <a:p>
                <a:r>
                  <a:rPr lang="en-US" sz="2400" dirty="0">
                    <a:latin typeface="+mj-lt"/>
                  </a:rPr>
                  <a:t>Hyperparameter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controls how strongly the constraint is enforced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DEF437-4F44-C647-9C54-9C14A4962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023" y="5433874"/>
                <a:ext cx="8369953" cy="738664"/>
              </a:xfrm>
              <a:prstGeom prst="rect">
                <a:avLst/>
              </a:prstGeom>
              <a:blipFill>
                <a:blip r:embed="rId18"/>
                <a:stretch>
                  <a:fillRect l="-2273" t="-11667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1365BE3-96BF-B44A-9231-88C799AB6E4E}"/>
                  </a:ext>
                </a:extLst>
              </p:cNvPr>
              <p:cNvSpPr/>
              <p:nvPr/>
            </p:nvSpPr>
            <p:spPr>
              <a:xfrm>
                <a:off x="6269828" y="2323861"/>
                <a:ext cx="469390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+mj-lt"/>
                    <a:ea typeface="Roboto"/>
                    <a:cs typeface="Roboto"/>
                    <a:sym typeface="Roboto"/>
                  </a:rPr>
                  <a:t>Step 1</a:t>
                </a:r>
                <a:r>
                  <a:rPr lang="en-US" sz="2400" dirty="0">
                    <a:latin typeface="+mj-lt"/>
                    <a:ea typeface="Roboto"/>
                    <a:cs typeface="Roboto"/>
                    <a:sym typeface="Roboto"/>
                  </a:rPr>
                  <a:t>: LHS in </a:t>
                </a:r>
                <a:r>
                  <a:rPr lang="en-US" sz="2400" dirty="0" err="1">
                    <a:latin typeface="+mj-lt"/>
                  </a:rPr>
                  <a:t>Łukasiewicz</a:t>
                </a:r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  <a:ea typeface="Roboto"/>
                    <a:cs typeface="Roboto"/>
                    <a:sym typeface="Roboto"/>
                  </a:rPr>
                  <a:t>logic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ar-AE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ar-AE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ar-AE" sz="2400" dirty="0">
                  <a:latin typeface="+mj-lt"/>
                </a:endParaRPr>
              </a:p>
              <a:p>
                <a:endParaRPr lang="en-US" sz="2400" dirty="0">
                  <a:latin typeface="+mj-lt"/>
                  <a:ea typeface="Roboto"/>
                  <a:cs typeface="Roboto"/>
                  <a:sym typeface="Roboto"/>
                </a:endParaRPr>
              </a:p>
              <a:p>
                <a:r>
                  <a:rPr lang="en-US" sz="2400" i="1" dirty="0">
                    <a:latin typeface="+mj-lt"/>
                    <a:ea typeface="Roboto"/>
                    <a:cs typeface="Roboto"/>
                    <a:sym typeface="Roboto"/>
                  </a:rPr>
                  <a:t>Step 2</a:t>
                </a:r>
                <a:r>
                  <a:rPr lang="en-US" sz="2400" dirty="0">
                    <a:latin typeface="+mj-lt"/>
                    <a:ea typeface="Roboto"/>
                    <a:cs typeface="Roboto"/>
                    <a:sym typeface="Roboto"/>
                  </a:rPr>
                  <a:t>: Define constrained </a:t>
                </a:r>
                <a:r>
                  <a:rPr lang="en" sz="2400" dirty="0">
                    <a:latin typeface="+mj-lt"/>
                    <a:ea typeface="Roboto"/>
                    <a:cs typeface="Roboto"/>
                    <a:sym typeface="Roboto"/>
                  </a:rPr>
                  <a:t>node</a:t>
                </a:r>
                <a:r>
                  <a:rPr lang="en-US" sz="2400" dirty="0">
                    <a:latin typeface="+mj-lt"/>
                    <a:ea typeface="Roboto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i="1" dirty="0">
                    <a:latin typeface="+mj-lt"/>
                  </a:rPr>
                  <a:t>Step 3</a:t>
                </a:r>
                <a:r>
                  <a:rPr lang="en-US" sz="2400" dirty="0">
                    <a:latin typeface="+mj-lt"/>
                  </a:rPr>
                  <a:t>: Replace 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1365BE3-96BF-B44A-9231-88C799AB6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28" y="2323861"/>
                <a:ext cx="4693902" cy="2308324"/>
              </a:xfrm>
              <a:prstGeom prst="rect">
                <a:avLst/>
              </a:prstGeom>
              <a:blipFill>
                <a:blip r:embed="rId19"/>
                <a:stretch>
                  <a:fillRect l="-1887" t="-1639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EC9FA-20D6-CBDF-B672-DF37DDCB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0" y="3616877"/>
            <a:ext cx="8469750" cy="1243584"/>
          </a:xfrm>
          <a:prstGeom prst="rect">
            <a:avLst/>
          </a:prstGeom>
          <a:solidFill>
            <a:schemeClr val="accent2">
              <a:alpha val="281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logic can do for neural networks?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Introduce inductive bias by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changing network architecture</a:t>
            </a:r>
          </a:p>
          <a:p>
            <a:pPr marL="457200" lvl="1" indent="0">
              <a:buNone/>
            </a:pPr>
            <a:r>
              <a:rPr lang="en-US" dirty="0"/>
              <a:t>to networks that prefer satisfying the constraints</a:t>
            </a:r>
          </a:p>
          <a:p>
            <a:endParaRPr lang="en-US" dirty="0"/>
          </a:p>
          <a:p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by regularizing learning</a:t>
            </a:r>
          </a:p>
          <a:p>
            <a:pPr marL="457200" lvl="1" indent="0">
              <a:buNone/>
            </a:pPr>
            <a:r>
              <a:rPr lang="en-US" dirty="0"/>
              <a:t>to penalize models that violate the 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DBDA4-2066-A649-A77C-8CFC5B24B8FA}"/>
              </a:ext>
            </a:extLst>
          </p:cNvPr>
          <p:cNvSpPr txBox="1"/>
          <p:nvPr/>
        </p:nvSpPr>
        <p:spPr>
          <a:xfrm>
            <a:off x="0" y="5820716"/>
            <a:ext cx="10318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A Logic-Driven Framework for Consistency of Neural Models. </a:t>
            </a:r>
            <a:r>
              <a:rPr lang="en-US" sz="1600" i="1" dirty="0">
                <a:solidFill>
                  <a:schemeClr val="tx2"/>
                </a:solidFill>
                <a:latin typeface="+mj-lt"/>
              </a:rPr>
              <a:t>Li, Gupta, Mehta and Srikumar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. EMNLP, 2019.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Structured Tuning for Semantic Role Labeling. </a:t>
            </a:r>
            <a:r>
              <a:rPr lang="en-US" sz="1600" i="1" dirty="0">
                <a:solidFill>
                  <a:schemeClr val="tx2"/>
                </a:solidFill>
                <a:latin typeface="+mj-lt"/>
              </a:rPr>
              <a:t>Li, </a:t>
            </a:r>
            <a:r>
              <a:rPr lang="en-US" sz="1600" i="1" dirty="0" err="1">
                <a:solidFill>
                  <a:schemeClr val="tx2"/>
                </a:solidFill>
                <a:latin typeface="+mj-lt"/>
              </a:rPr>
              <a:t>Jawale</a:t>
            </a:r>
            <a:r>
              <a:rPr lang="en-US" sz="1600" i="1" dirty="0">
                <a:solidFill>
                  <a:schemeClr val="tx2"/>
                </a:solidFill>
                <a:latin typeface="+mj-lt"/>
              </a:rPr>
              <a:t>, Palmer and Srikumar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. ACL, 2020.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Evaluating Relaxations of Logic for Neural Networks: A Comprehensive Study. </a:t>
            </a:r>
            <a:r>
              <a:rPr lang="en-US" sz="1600" i="1" dirty="0">
                <a:solidFill>
                  <a:schemeClr val="tx2"/>
                </a:solidFill>
                <a:latin typeface="+mj-lt"/>
              </a:rPr>
              <a:t>Medina-</a:t>
            </a:r>
            <a:r>
              <a:rPr lang="en-US" sz="1600" i="1" dirty="0" err="1">
                <a:solidFill>
                  <a:schemeClr val="tx2"/>
                </a:solidFill>
                <a:latin typeface="+mj-lt"/>
              </a:rPr>
              <a:t>Grespan</a:t>
            </a:r>
            <a:r>
              <a:rPr lang="en-US" sz="1600" i="1" dirty="0">
                <a:solidFill>
                  <a:schemeClr val="tx2"/>
                </a:solidFill>
                <a:latin typeface="+mj-lt"/>
              </a:rPr>
              <a:t>, Gupta, Srikumar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. IJCAI 2021.</a:t>
            </a: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Logic-driven Indirect Supervision: An Application to Crisis Counseling. Medina-</a:t>
            </a:r>
            <a:r>
              <a:rPr lang="en-US" sz="1600" dirty="0" err="1">
                <a:solidFill>
                  <a:schemeClr val="tx2"/>
                </a:solidFill>
                <a:latin typeface="+mj-lt"/>
              </a:rPr>
              <a:t>Grespan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et al, ACL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75052-C91C-7BFE-832B-B0E97589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54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Unifying data &amp;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500" dirty="0"/>
                  <a:t>Labeled data = propositions about examples</a:t>
                </a:r>
              </a:p>
              <a:p>
                <a:pPr marL="0" indent="0">
                  <a:buNone/>
                </a:pPr>
                <a:endParaRPr lang="en-US" sz="2500" dirty="0"/>
              </a:p>
              <a:p>
                <a:pPr marL="0" indent="0">
                  <a:buNone/>
                </a:pPr>
                <a:r>
                  <a:rPr lang="en-US" sz="2500" dirty="0"/>
                  <a:t>Knowledge can be written as rules</a:t>
                </a:r>
              </a:p>
              <a:p>
                <a:pPr lvl="1"/>
                <a:r>
                  <a:rPr lang="en-US" sz="2500" dirty="0"/>
                  <a:t>e.g.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Entail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Entail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Entail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2500" dirty="0"/>
              </a:p>
              <a:p>
                <a:pPr lvl="1"/>
                <a:r>
                  <a:rPr lang="en-US" sz="2500" dirty="0"/>
                  <a:t>Universally quantified</a:t>
                </a:r>
              </a:p>
              <a:p>
                <a:pPr marL="0" indent="0">
                  <a:buNone/>
                </a:pPr>
                <a:endParaRPr lang="en-US" sz="2500" dirty="0"/>
              </a:p>
              <a:p>
                <a:pPr marL="0" indent="0">
                  <a:buNone/>
                </a:pPr>
                <a:r>
                  <a:rPr lang="en-US" sz="2500" dirty="0"/>
                  <a:t>Labeled examples and constraints are, together, a collection of rules of the form</a:t>
                </a:r>
                <a:endParaRPr lang="en-US" sz="2500" i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58A1-3819-6552-1909-ED5B4A8E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consistency of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∀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600" i="1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i="1">
                          <a:latin typeface="Cambria Math" charset="0"/>
                        </a:rPr>
                        <m:t>→</m:t>
                      </m:r>
                      <m:r>
                        <a:rPr lang="en-US" sz="3600" i="1">
                          <a:latin typeface="Cambria Math" charset="0"/>
                        </a:rPr>
                        <m:t>𝑅</m:t>
                      </m:r>
                      <m:r>
                        <a:rPr lang="en-US" sz="3600" i="1">
                          <a:latin typeface="Cambria Math" charset="0"/>
                        </a:rPr>
                        <m:t>(</m:t>
                      </m:r>
                      <m:r>
                        <a:rPr lang="en-US" sz="3600" i="1">
                          <a:latin typeface="Cambria Math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Learning goal</a:t>
                </a:r>
                <a:r>
                  <a:rPr lang="en-US" dirty="0"/>
                  <a:t>:  Prefer models that set all the rules of this form to be true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Or alternatively</a:t>
                </a:r>
                <a:r>
                  <a:rPr lang="en-US" dirty="0"/>
                  <a:t>: Find models maximize a t-norm relaxation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36142" y="5158647"/>
            <a:ext cx="3050002" cy="52322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+mj-lt"/>
              </a:rPr>
              <a:t>Inconsistency losses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0431" y="5802998"/>
            <a:ext cx="6821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 any neural model, any library and any optimizer</a:t>
            </a:r>
          </a:p>
          <a:p>
            <a:pPr algn="ctr"/>
            <a:r>
              <a:rPr lang="en-US" dirty="0">
                <a:latin typeface="+mj-lt"/>
              </a:rPr>
              <a:t>Product t-norm + labeled examples gives cross entropy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4E6F9-BE8C-5941-90A5-A7448C07EB3C}"/>
              </a:ext>
            </a:extLst>
          </p:cNvPr>
          <p:cNvSpPr txBox="1"/>
          <p:nvPr/>
        </p:nvSpPr>
        <p:spPr>
          <a:xfrm>
            <a:off x="4778844" y="2261325"/>
            <a:ext cx="26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 +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53CCA-D05C-7393-B86D-AA6A6B76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87C7E7-0A0D-E117-E14E-34CBFD75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= contracts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EEFE3-AA07-015E-A3C7-E151308D9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 want models that do more than what the data says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3B4C-9DAA-A06E-80E6-02CDD0C3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9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77E1-5441-635D-2935-365DD72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5EC2F-9A9D-4AD3-8B61-28B32BAF2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Multiclass classification + product t-norm =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E989-4C4C-036F-9573-44BED9A9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934436-C1D2-47E3-9292-1934AE8D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B03E72-E1F1-2808-439F-CF4631CEB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The setting</a:t>
                </a:r>
                <a:r>
                  <a:rPr lang="en-US" dirty="0"/>
                  <a:t>: Suppose we have a dataset consisting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(e.g. sentences, documents, text, </a:t>
                </a:r>
                <a:r>
                  <a:rPr lang="en-US" dirty="0" err="1"/>
                  <a:t>etc</a:t>
                </a:r>
                <a:r>
                  <a:rPr lang="en-US" dirty="0"/>
                  <a:t>) whose labels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seek to train a model that learns how to label new examples.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write the data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∧⋯∧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⊤</m:t>
                          </m:r>
                          <m:r>
                            <a:rPr lang="en-US" i="1">
                              <a:latin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B03E72-E1F1-2808-439F-CF4631CEB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4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8C7B6-B561-0335-6626-7AEC8976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1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C8A-26FC-403D-527A-5DBD5948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relax logical formulas for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6FBE-3837-F4B2-40B4-0B7CC1662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Pick a t-norm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Replace predicates with model probabilities (unless they can be deterministically computed)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Recursively replace the Boolean operations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(For numerical reasons: Take the logarithm of the final expression)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822AD-19D8-49C7-2D6D-D5119C6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6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A939-D34A-E529-727A-8409B3A9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dirty="0"/>
              <a:t>Relaxing using the product t-norm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0D9C-19F3-3236-B9FB-84A8D368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E6F08E-6194-3421-E158-D2BD4FB61B5C}"/>
                  </a:ext>
                </a:extLst>
              </p:cNvPr>
              <p:cNvSpPr txBox="1"/>
              <p:nvPr/>
            </p:nvSpPr>
            <p:spPr>
              <a:xfrm>
                <a:off x="7956331" y="1430373"/>
                <a:ext cx="3090042" cy="3015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The Rules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becomes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⊤ </m:t>
                    </m:r>
                  </m:oMath>
                </a14:m>
                <a:r>
                  <a:rPr lang="en-US" sz="2000" b="0" dirty="0"/>
                  <a:t>becomes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/>
              </a:p>
              <a:p>
                <a:pPr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becomes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000" b="0" dirty="0"/>
              </a:p>
              <a:p>
                <a:pPr/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becomes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0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E6F08E-6194-3421-E158-D2BD4FB61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31" y="1430373"/>
                <a:ext cx="3090042" cy="3015184"/>
              </a:xfrm>
              <a:prstGeom prst="rect">
                <a:avLst/>
              </a:prstGeom>
              <a:blipFill>
                <a:blip r:embed="rId2"/>
                <a:stretch>
                  <a:fillRect t="-126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17F3EB-AA0B-AFAA-007D-7CA4D17A3F64}"/>
                  </a:ext>
                </a:extLst>
              </p:cNvPr>
              <p:cNvSpPr txBox="1"/>
              <p:nvPr/>
            </p:nvSpPr>
            <p:spPr>
              <a:xfrm>
                <a:off x="2858813" y="1628464"/>
                <a:ext cx="3972910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⊤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17F3EB-AA0B-AFAA-007D-7CA4D17A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13" y="1628464"/>
                <a:ext cx="3972910" cy="1016497"/>
              </a:xfrm>
              <a:prstGeom prst="rect">
                <a:avLst/>
              </a:prstGeom>
              <a:blipFill>
                <a:blip r:embed="rId3"/>
                <a:stretch>
                  <a:fillRect t="-104938" b="-1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45559-0391-FD37-BC8A-3E6F40E761FB}"/>
                  </a:ext>
                </a:extLst>
              </p:cNvPr>
              <p:cNvSpPr txBox="1"/>
              <p:nvPr/>
            </p:nvSpPr>
            <p:spPr>
              <a:xfrm>
                <a:off x="3547241" y="2750670"/>
                <a:ext cx="259605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45559-0391-FD37-BC8A-3E6F40E7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41" y="2750670"/>
                <a:ext cx="2596055" cy="1016497"/>
              </a:xfrm>
              <a:prstGeom prst="rect">
                <a:avLst/>
              </a:prstGeom>
              <a:blipFill>
                <a:blip r:embed="rId4"/>
                <a:stretch>
                  <a:fillRect l="-33171" t="-103704" b="-1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DF31B-DDD0-C138-2230-115FB46B7B70}"/>
                  </a:ext>
                </a:extLst>
              </p:cNvPr>
              <p:cNvSpPr txBox="1"/>
              <p:nvPr/>
            </p:nvSpPr>
            <p:spPr>
              <a:xfrm>
                <a:off x="3700954" y="3806960"/>
                <a:ext cx="259605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sepChr m:val="∣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DF31B-DDD0-C138-2230-115FB46B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54" y="3806960"/>
                <a:ext cx="2596055" cy="1016497"/>
              </a:xfrm>
              <a:prstGeom prst="rect">
                <a:avLst/>
              </a:prstGeom>
              <a:blipFill>
                <a:blip r:embed="rId5"/>
                <a:stretch>
                  <a:fillRect l="-37561" t="-106250" r="-7805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F900B-0D2E-F02C-D564-67CAEC50A384}"/>
                  </a:ext>
                </a:extLst>
              </p:cNvPr>
              <p:cNvSpPr txBox="1"/>
              <p:nvPr/>
            </p:nvSpPr>
            <p:spPr>
              <a:xfrm>
                <a:off x="3547241" y="3806960"/>
                <a:ext cx="259605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F900B-0D2E-F02C-D564-67CAEC50A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41" y="3806960"/>
                <a:ext cx="2596055" cy="1016497"/>
              </a:xfrm>
              <a:prstGeom prst="rect">
                <a:avLst/>
              </a:prstGeom>
              <a:blipFill>
                <a:blip r:embed="rId6"/>
                <a:stretch>
                  <a:fillRect l="-20976" t="-106250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08967-4289-C1C0-8E97-B0AE072C380F}"/>
                  </a:ext>
                </a:extLst>
              </p:cNvPr>
              <p:cNvSpPr txBox="1"/>
              <p:nvPr/>
            </p:nvSpPr>
            <p:spPr>
              <a:xfrm>
                <a:off x="3547241" y="4845270"/>
                <a:ext cx="259605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=1 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08967-4289-C1C0-8E97-B0AE072C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41" y="4845270"/>
                <a:ext cx="2596055" cy="1016497"/>
              </a:xfrm>
              <a:prstGeom prst="rect">
                <a:avLst/>
              </a:prstGeom>
              <a:blipFill>
                <a:blip r:embed="rId7"/>
                <a:stretch>
                  <a:fillRect l="-23415" t="-104938" b="-1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B9A65BA-C6C2-1A02-EBF1-7A4693B86F23}"/>
              </a:ext>
            </a:extLst>
          </p:cNvPr>
          <p:cNvSpPr txBox="1"/>
          <p:nvPr/>
        </p:nvSpPr>
        <p:spPr>
          <a:xfrm>
            <a:off x="986155" y="3072490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 syntactically valid yet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59D6E-853B-803C-EAF2-0A2E38605B7A}"/>
              </a:ext>
            </a:extLst>
          </p:cNvPr>
          <p:cNvGrpSpPr/>
          <p:nvPr/>
        </p:nvGrpSpPr>
        <p:grpSpPr>
          <a:xfrm>
            <a:off x="4414345" y="1921250"/>
            <a:ext cx="6390289" cy="1154635"/>
            <a:chOff x="4414345" y="1921250"/>
            <a:chExt cx="6390289" cy="1154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8FEF72-8E0E-78EF-2C6F-C7C8E46C9852}"/>
                </a:ext>
              </a:extLst>
            </p:cNvPr>
            <p:cNvSpPr/>
            <p:nvPr/>
          </p:nvSpPr>
          <p:spPr>
            <a:xfrm>
              <a:off x="7956331" y="2028497"/>
              <a:ext cx="2848303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0E34D0-9446-2387-9D4B-41208214CCE4}"/>
                </a:ext>
              </a:extLst>
            </p:cNvPr>
            <p:cNvSpPr/>
            <p:nvPr/>
          </p:nvSpPr>
          <p:spPr>
            <a:xfrm>
              <a:off x="7956331" y="2644961"/>
              <a:ext cx="1671146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4A3D20-888F-2C8F-CB07-5F5E1D571EF0}"/>
                </a:ext>
              </a:extLst>
            </p:cNvPr>
            <p:cNvSpPr/>
            <p:nvPr/>
          </p:nvSpPr>
          <p:spPr>
            <a:xfrm>
              <a:off x="5002925" y="1958660"/>
              <a:ext cx="725214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310081-1ED2-8070-D44E-1B99756CD2E8}"/>
                </a:ext>
              </a:extLst>
            </p:cNvPr>
            <p:cNvSpPr/>
            <p:nvPr/>
          </p:nvSpPr>
          <p:spPr>
            <a:xfrm>
              <a:off x="4414345" y="1921250"/>
              <a:ext cx="281153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02B5C4-A27A-D73B-D85A-6989414B3C55}"/>
              </a:ext>
            </a:extLst>
          </p:cNvPr>
          <p:cNvGrpSpPr/>
          <p:nvPr/>
        </p:nvGrpSpPr>
        <p:grpSpPr>
          <a:xfrm>
            <a:off x="4371425" y="3041694"/>
            <a:ext cx="6674948" cy="869905"/>
            <a:chOff x="4371425" y="3041694"/>
            <a:chExt cx="6674948" cy="86990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FB7238-6491-91EC-49C0-7328D2E8B01E}"/>
                </a:ext>
              </a:extLst>
            </p:cNvPr>
            <p:cNvSpPr/>
            <p:nvPr/>
          </p:nvSpPr>
          <p:spPr>
            <a:xfrm>
              <a:off x="7961213" y="3291956"/>
              <a:ext cx="3085160" cy="619643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F1C821-45F9-27FE-EA9E-6D4AE2C2EDD4}"/>
                </a:ext>
              </a:extLst>
            </p:cNvPr>
            <p:cNvSpPr/>
            <p:nvPr/>
          </p:nvSpPr>
          <p:spPr>
            <a:xfrm>
              <a:off x="4371425" y="3041694"/>
              <a:ext cx="349473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720346D-7576-225B-853A-AB07926E38C9}"/>
              </a:ext>
            </a:extLst>
          </p:cNvPr>
          <p:cNvSpPr txBox="1"/>
          <p:nvPr/>
        </p:nvSpPr>
        <p:spPr>
          <a:xfrm>
            <a:off x="986155" y="4220218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 syntactically valid yet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26D52D-BD5D-5806-077B-37F12F4F1C53}"/>
              </a:ext>
            </a:extLst>
          </p:cNvPr>
          <p:cNvGrpSpPr/>
          <p:nvPr/>
        </p:nvGrpSpPr>
        <p:grpSpPr>
          <a:xfrm>
            <a:off x="4029183" y="3872875"/>
            <a:ext cx="6118118" cy="950581"/>
            <a:chOff x="4029183" y="3872875"/>
            <a:chExt cx="6118118" cy="9505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51DC63-BFD1-066C-6E61-E36F9C143EA4}"/>
                </a:ext>
              </a:extLst>
            </p:cNvPr>
            <p:cNvSpPr/>
            <p:nvPr/>
          </p:nvSpPr>
          <p:spPr>
            <a:xfrm>
              <a:off x="7956331" y="4014633"/>
              <a:ext cx="2190970" cy="43092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F7354E-D141-65B1-FAA9-B01F4F9E7399}"/>
                </a:ext>
              </a:extLst>
            </p:cNvPr>
            <p:cNvSpPr/>
            <p:nvPr/>
          </p:nvSpPr>
          <p:spPr>
            <a:xfrm>
              <a:off x="4029183" y="3872875"/>
              <a:ext cx="492017" cy="950581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5BEED9-FE0F-4928-F73C-29E71981B649}"/>
              </a:ext>
            </a:extLst>
          </p:cNvPr>
          <p:cNvSpPr txBox="1"/>
          <p:nvPr/>
        </p:nvSpPr>
        <p:spPr>
          <a:xfrm>
            <a:off x="1695584" y="5229536"/>
            <a:ext cx="203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final relaxation</a:t>
            </a:r>
          </a:p>
        </p:txBody>
      </p:sp>
    </p:spTree>
    <p:extLst>
      <p:ext uri="{BB962C8B-B14F-4D97-AF65-F5344CB8AC3E}">
        <p14:creationId xmlns:p14="http://schemas.microsoft.com/office/powerpoint/2010/main" val="13908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3" grpId="1"/>
      <p:bldP spid="14" grpId="0"/>
      <p:bldP spid="15" grpId="0"/>
      <p:bldP spid="17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7188-9884-9F7E-D7B6-AAD23D6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multiclass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750C1-3CA7-DF75-247B-F566F95E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>
                <a:latin typeface="+mj-lt"/>
              </a:rPr>
              <a:t>33</a:t>
            </a:fld>
            <a:endParaRPr lang="en-US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851783-D1DD-DE9D-D7F3-D0DE349146A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4960169"/>
                <a:ext cx="10515600" cy="11079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Or equivalently, find a model that </a:t>
                </a:r>
                <a:r>
                  <a:rPr lang="en-US" sz="2200" dirty="0">
                    <a:solidFill>
                      <a:srgbClr val="C00000"/>
                    </a:solidFill>
                  </a:rPr>
                  <a:t>minimizes</a:t>
                </a:r>
                <a:r>
                  <a:rPr lang="en-US" sz="2200" dirty="0"/>
                  <a:t> the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negative </a:t>
                </a:r>
                <a:r>
                  <a:rPr lang="en-US" sz="2200" dirty="0"/>
                  <a:t>logarithm of the relaxation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200" b="0" i="1" smtClean="0"/>
                          </m:ctrlPr>
                        </m:naryPr>
                        <m:sub>
                          <m:r>
                            <a:rPr lang="en-US" sz="2200" b="0" i="1" smtClean="0"/>
                            <m:t>𝑖</m:t>
                          </m:r>
                          <m:r>
                            <a:rPr lang="en-US" sz="2200" b="0" i="1" smtClean="0"/>
                            <m:t>=1</m:t>
                          </m:r>
                        </m:sub>
                        <m:sup>
                          <m:r>
                            <a:rPr lang="en-US" sz="2200" b="0" i="1" smtClean="0"/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200" b="0" i="1" smtClean="0"/>
                              </m:ctrlPr>
                            </m:funcPr>
                            <m:fNam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/>
                                <m:t>log</m:t>
                              </m:r>
                            </m:fName>
                            <m:e>
                              <m:r>
                                <a:rPr lang="en-US" sz="2200" i="1"/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851783-D1DD-DE9D-D7F3-D0DE34914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4960169"/>
                <a:ext cx="10515600" cy="1107996"/>
              </a:xfrm>
              <a:blipFill>
                <a:blip r:embed="rId2"/>
                <a:stretch>
                  <a:fillRect l="-724" t="-75000" b="-16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F3EF3AD-862A-B3D2-6F0E-5A6F8032F36A}"/>
              </a:ext>
            </a:extLst>
          </p:cNvPr>
          <p:cNvGrpSpPr/>
          <p:nvPr/>
        </p:nvGrpSpPr>
        <p:grpSpPr>
          <a:xfrm>
            <a:off x="1563229" y="1649069"/>
            <a:ext cx="9065543" cy="1019784"/>
            <a:chOff x="1563229" y="1649069"/>
            <a:chExt cx="9065543" cy="10197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706768-0010-1277-1555-CC3B9B9CFA69}"/>
                    </a:ext>
                  </a:extLst>
                </p:cNvPr>
                <p:cNvSpPr txBox="1"/>
                <p:nvPr/>
              </p:nvSpPr>
              <p:spPr>
                <a:xfrm>
                  <a:off x="2946298" y="1652356"/>
                  <a:ext cx="2540000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⋀"/>
                            <m:ctrlPr>
                              <a:rPr lang="en-US" sz="2200" b="0" i="1" smtClean="0">
                                <a:latin typeface="+mj-lt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+mj-lt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+mj-lt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+mj-lt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200" i="1">
                                <a:latin typeface="+mj-lt"/>
                              </a:rPr>
                              <m:t>⊤→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+mj-lt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+mj-lt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+mj-lt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+mj-lt"/>
                              </a:rPr>
                              <m:t>)</m:t>
                            </m:r>
                          </m:e>
                        </m:nary>
                        <m:r>
                          <a:rPr lang="en-US" sz="2200" b="0" i="1" smtClean="0">
                            <a:latin typeface="+mj-lt"/>
                          </a:rPr>
                          <m:t> </m:t>
                        </m:r>
                      </m:oMath>
                    </m:oMathPara>
                  </a14:m>
                  <a:endParaRPr lang="en-US" sz="22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706768-0010-1277-1555-CC3B9B9CF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298" y="1652356"/>
                  <a:ext cx="2540000" cy="1016497"/>
                </a:xfrm>
                <a:prstGeom prst="rect">
                  <a:avLst/>
                </a:prstGeom>
                <a:blipFill>
                  <a:blip r:embed="rId3"/>
                  <a:stretch>
                    <a:fillRect l="-26238" t="-104938" b="-1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7D88EF-29F4-3DB6-DC92-2D40BBA7F1BA}"/>
                </a:ext>
              </a:extLst>
            </p:cNvPr>
            <p:cNvSpPr txBox="1"/>
            <p:nvPr/>
          </p:nvSpPr>
          <p:spPr>
            <a:xfrm>
              <a:off x="1563229" y="2010485"/>
              <a:ext cx="1646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The dataset: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09C4B7-20A2-1A29-1CF2-3F81DDCC0080}"/>
                    </a:ext>
                  </a:extLst>
                </p:cNvPr>
                <p:cNvSpPr txBox="1"/>
                <p:nvPr/>
              </p:nvSpPr>
              <p:spPr>
                <a:xfrm>
                  <a:off x="7453772" y="1649069"/>
                  <a:ext cx="3175000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en-US" sz="2200" b="0" i="1" smtClean="0">
                                <a:latin typeface="+mj-lt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+mj-lt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+mj-lt"/>
                              </a:rPr>
                              <m:t> =1 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+mj-lt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+mj-lt"/>
                              </a:rPr>
                              <m:t>𝑃</m:t>
                            </m:r>
                            <m:d>
                              <m:dPr>
                                <m:sepChr m:val="∣"/>
                                <m:ctrlPr>
                                  <a:rPr lang="en-US" sz="2200" b="0" i="1" smtClean="0">
                                    <a:latin typeface="+mj-l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+mj-lt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+mj-lt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+mj-lt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+mj-lt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2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09C4B7-20A2-1A29-1CF2-3F81DDCC0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772" y="1649069"/>
                  <a:ext cx="3175000" cy="1016497"/>
                </a:xfrm>
                <a:prstGeom prst="rect">
                  <a:avLst/>
                </a:prstGeom>
                <a:blipFill>
                  <a:blip r:embed="rId4"/>
                  <a:stretch>
                    <a:fillRect l="-9562" t="-106250" b="-1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050B9-48C1-37B1-B4C2-EC3F97373389}"/>
                </a:ext>
              </a:extLst>
            </p:cNvPr>
            <p:cNvSpPr txBox="1"/>
            <p:nvPr/>
          </p:nvSpPr>
          <p:spPr>
            <a:xfrm>
              <a:off x="6366899" y="2006065"/>
              <a:ext cx="17116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Its relaxation: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411AB7C-8E47-1956-B17B-114E5F3D4EA4}"/>
                </a:ext>
              </a:extLst>
            </p:cNvPr>
            <p:cNvCxnSpPr>
              <a:cxnSpLocks/>
            </p:cNvCxnSpPr>
            <p:nvPr/>
          </p:nvCxnSpPr>
          <p:spPr>
            <a:xfrm>
              <a:off x="5486296" y="2258616"/>
              <a:ext cx="609703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EDE789-B79A-B958-DE93-2F5BFD3126C4}"/>
              </a:ext>
            </a:extLst>
          </p:cNvPr>
          <p:cNvGrpSpPr/>
          <p:nvPr/>
        </p:nvGrpSpPr>
        <p:grpSpPr>
          <a:xfrm>
            <a:off x="1563228" y="2744484"/>
            <a:ext cx="8726740" cy="770129"/>
            <a:chOff x="1563228" y="2744484"/>
            <a:chExt cx="8726740" cy="7701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5BA64-BB9A-C9DF-7BB6-9998D1C9B7BC}"/>
                </a:ext>
              </a:extLst>
            </p:cNvPr>
            <p:cNvSpPr txBox="1"/>
            <p:nvPr/>
          </p:nvSpPr>
          <p:spPr>
            <a:xfrm>
              <a:off x="1563228" y="2745172"/>
              <a:ext cx="392306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200" b="1" dirty="0">
                  <a:solidFill>
                    <a:schemeClr val="accent1"/>
                  </a:solidFill>
                  <a:latin typeface="+mj-lt"/>
                </a:rPr>
                <a:t>Our goal</a:t>
              </a:r>
              <a:r>
                <a:rPr lang="en-US" sz="2200" dirty="0">
                  <a:latin typeface="+mj-lt"/>
                </a:rPr>
                <a:t>: to find a model that tries to make this formula hold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0DDEF-6D53-CF80-F223-B1464BFF8633}"/>
                </a:ext>
              </a:extLst>
            </p:cNvPr>
            <p:cNvSpPr txBox="1"/>
            <p:nvPr/>
          </p:nvSpPr>
          <p:spPr>
            <a:xfrm>
              <a:off x="6366899" y="2744484"/>
              <a:ext cx="392306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200" b="1" dirty="0">
                  <a:solidFill>
                    <a:schemeClr val="accent1"/>
                  </a:solidFill>
                  <a:latin typeface="+mj-lt"/>
                </a:rPr>
                <a:t>A more reachable goal</a:t>
              </a:r>
              <a:r>
                <a:rPr lang="en-US" sz="2200" dirty="0">
                  <a:latin typeface="+mj-lt"/>
                </a:rPr>
                <a:t>: to make its relaxation more probable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C09FEC-67EA-AF52-9B09-A64CBDFCDCF0}"/>
                </a:ext>
              </a:extLst>
            </p:cNvPr>
            <p:cNvCxnSpPr/>
            <p:nvPr/>
          </p:nvCxnSpPr>
          <p:spPr>
            <a:xfrm>
              <a:off x="5486297" y="3095116"/>
              <a:ext cx="609703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E0305C-6A50-8AAA-73E3-3AAD2B5A2468}"/>
              </a:ext>
            </a:extLst>
          </p:cNvPr>
          <p:cNvSpPr txBox="1"/>
          <p:nvPr/>
        </p:nvSpPr>
        <p:spPr>
          <a:xfrm>
            <a:off x="1397102" y="3838586"/>
            <a:ext cx="4889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Or equivalently, find a model that </a:t>
            </a:r>
            <a:r>
              <a:rPr lang="en-US" sz="2200" dirty="0">
                <a:solidFill>
                  <a:schemeClr val="accent1"/>
                </a:solidFill>
                <a:latin typeface="+mj-lt"/>
              </a:rPr>
              <a:t>maximizes</a:t>
            </a:r>
            <a:r>
              <a:rPr lang="en-US" sz="2200" dirty="0">
                <a:latin typeface="+mj-lt"/>
              </a:rPr>
              <a:t> the logarithm of the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2E22ED-2560-C93E-4DE2-CDCFA690406A}"/>
                  </a:ext>
                </a:extLst>
              </p:cNvPr>
              <p:cNvSpPr txBox="1"/>
              <p:nvPr/>
            </p:nvSpPr>
            <p:spPr>
              <a:xfrm>
                <a:off x="6286602" y="3715058"/>
                <a:ext cx="3047898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2E22ED-2560-C93E-4DE2-CDCFA6904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602" y="3715058"/>
                <a:ext cx="3047898" cy="1016497"/>
              </a:xfrm>
              <a:prstGeom prst="rect">
                <a:avLst/>
              </a:prstGeom>
              <a:blipFill>
                <a:blip r:embed="rId5"/>
                <a:stretch>
                  <a:fillRect l="-17842" t="-104938" b="-1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7337019-D4EA-08A4-6A9F-A49086182EBB}"/>
              </a:ext>
            </a:extLst>
          </p:cNvPr>
          <p:cNvSpPr txBox="1"/>
          <p:nvPr/>
        </p:nvSpPr>
        <p:spPr>
          <a:xfrm>
            <a:off x="7692610" y="5485362"/>
            <a:ext cx="198479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This is the popular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18838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6" grpId="0"/>
      <p:bldP spid="28" grpId="0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  <a:endParaRPr lang="e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4B942-E6E5-6C10-314E-E37966AA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8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 Language Inference</a:t>
            </a:r>
            <a:endParaRPr lang="e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Roboto"/>
              </a:rPr>
              <a:t>SNLI dataset, decomposable attention model </a:t>
            </a:r>
            <a:r>
              <a:rPr lang="en-US" sz="2300" dirty="0">
                <a:sym typeface="Roboto"/>
              </a:rPr>
              <a:t>[Parikh et al 2016]</a:t>
            </a:r>
            <a:endParaRPr lang="en-US" dirty="0">
              <a:sym typeface="Roboto"/>
            </a:endParaRPr>
          </a:p>
          <a:p>
            <a:pPr marL="0" indent="0">
              <a:buNone/>
            </a:pPr>
            <a:endParaRPr lang="en-US" dirty="0">
              <a:sym typeface="Roboto"/>
            </a:endParaRPr>
          </a:p>
          <a:p>
            <a:pPr marL="0" indent="0">
              <a:buNone/>
            </a:pPr>
            <a:r>
              <a:rPr lang="en-US" dirty="0">
                <a:sym typeface="Roboto"/>
              </a:rPr>
              <a:t>Two constraints (written in logic):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ea typeface="Courier" charset="0"/>
                <a:cs typeface="Courier" charset="0"/>
              </a:rPr>
              <a:t>If two words are related, they should be aligned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ea typeface="Courier" charset="0"/>
                <a:cs typeface="Courier" charset="0"/>
              </a:rPr>
              <a:t>If no content word in the hypothesis is aligned, </a:t>
            </a:r>
          </a:p>
          <a:p>
            <a:pPr marL="400050" lvl="1" indent="0">
              <a:buNone/>
            </a:pPr>
            <a:r>
              <a:rPr lang="en-US" dirty="0">
                <a:ea typeface="Courier" charset="0"/>
                <a:cs typeface="Courier" charset="0"/>
              </a:rPr>
              <a:t>		then the label cannot be </a:t>
            </a:r>
            <a:r>
              <a:rPr lang="en-US" b="1" dirty="0">
                <a:solidFill>
                  <a:schemeClr val="accent6"/>
                </a:solidFill>
                <a:ea typeface="Courier" charset="0"/>
                <a:cs typeface="Courier" charset="0"/>
              </a:rPr>
              <a:t>Entail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-1309"/>
            <a:ext cx="475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+mj-lt"/>
              </a:rPr>
              <a:t>Case Study</a:t>
            </a:r>
            <a:r>
              <a:rPr lang="en-US" dirty="0">
                <a:latin typeface="+mj-lt"/>
              </a:rPr>
              <a:t> 1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 Augmenting a network [ACL 2019]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FBB9A-FC41-8FF1-3BE5-3D414B82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71DCC-426A-A340-B7F7-18F4A55EEA1A}"/>
              </a:ext>
            </a:extLst>
          </p:cNvPr>
          <p:cNvSpPr txBox="1"/>
          <p:nvPr/>
        </p:nvSpPr>
        <p:spPr>
          <a:xfrm>
            <a:off x="0" y="6477650"/>
            <a:ext cx="1195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Augmenting Neural Networks with First-order Logic. 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Li and Srikumar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. ACL 2019.</a:t>
            </a:r>
          </a:p>
        </p:txBody>
      </p:sp>
    </p:spTree>
    <p:extLst>
      <p:ext uri="{BB962C8B-B14F-4D97-AF65-F5344CB8AC3E}">
        <p14:creationId xmlns:p14="http://schemas.microsoft.com/office/powerpoint/2010/main" val="390950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Results: </a:t>
            </a:r>
            <a:r>
              <a:rPr lang="en-US" dirty="0"/>
              <a:t>Natural Language Inference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88442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442476" y="2233990"/>
            <a:ext cx="5484871" cy="1449087"/>
            <a:chOff x="918475" y="1794735"/>
            <a:chExt cx="5484871" cy="1449087"/>
          </a:xfrm>
        </p:grpSpPr>
        <p:cxnSp>
          <p:nvCxnSpPr>
            <p:cNvPr id="6" name="Google Shape;298;p34"/>
            <p:cNvCxnSpPr/>
            <p:nvPr/>
          </p:nvCxnSpPr>
          <p:spPr>
            <a:xfrm rot="10800000" flipH="1">
              <a:off x="918475" y="2984622"/>
              <a:ext cx="650700" cy="259200"/>
            </a:xfrm>
            <a:prstGeom prst="straightConnector1">
              <a:avLst/>
            </a:prstGeom>
            <a:ln w="31750"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" name="Google Shape;298;p34"/>
            <p:cNvCxnSpPr/>
            <p:nvPr/>
          </p:nvCxnSpPr>
          <p:spPr>
            <a:xfrm rot="10800000" flipH="1">
              <a:off x="2670734" y="2540918"/>
              <a:ext cx="650700" cy="259200"/>
            </a:xfrm>
            <a:prstGeom prst="straightConnector1">
              <a:avLst/>
            </a:prstGeom>
            <a:ln w="31750"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" name="Google Shape;298;p34"/>
            <p:cNvCxnSpPr/>
            <p:nvPr/>
          </p:nvCxnSpPr>
          <p:spPr>
            <a:xfrm rot="10800000" flipH="1">
              <a:off x="4179797" y="2053935"/>
              <a:ext cx="650700" cy="259200"/>
            </a:xfrm>
            <a:prstGeom prst="straightConnector1">
              <a:avLst/>
            </a:prstGeom>
            <a:ln w="31750"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" name="Google Shape;298;p34"/>
            <p:cNvCxnSpPr/>
            <p:nvPr/>
          </p:nvCxnSpPr>
          <p:spPr>
            <a:xfrm rot="10800000" flipH="1">
              <a:off x="5752646" y="1794735"/>
              <a:ext cx="650700" cy="259200"/>
            </a:xfrm>
            <a:prstGeom prst="straightConnector1">
              <a:avLst/>
            </a:prstGeom>
            <a:ln w="31750"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1" name="Google Shape;294;p34"/>
          <p:cNvSpPr txBox="1"/>
          <p:nvPr/>
        </p:nvSpPr>
        <p:spPr>
          <a:xfrm>
            <a:off x="82835" y="1211355"/>
            <a:ext cx="2879796" cy="412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1. Constraints help</a:t>
            </a:r>
            <a:endParaRPr sz="2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95;p34"/>
          <p:cNvSpPr txBox="1"/>
          <p:nvPr/>
        </p:nvSpPr>
        <p:spPr>
          <a:xfrm>
            <a:off x="57495" y="1791314"/>
            <a:ext cx="3210229" cy="6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2. </a:t>
            </a:r>
            <a:r>
              <a:rPr lang="en" sz="2000" dirty="0">
                <a:latin typeface="+mj-lt"/>
                <a:ea typeface="Roboto"/>
                <a:cs typeface="Roboto"/>
                <a:sym typeface="Roboto"/>
              </a:rPr>
              <a:t>Large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r</a:t>
            </a:r>
            <a:r>
              <a:rPr lang="en" sz="2000" dirty="0">
                <a:latin typeface="+mj-lt"/>
                <a:ea typeface="Roboto"/>
                <a:cs typeface="Roboto"/>
                <a:sym typeface="Roboto"/>
              </a:rPr>
              <a:t> improvement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s</a:t>
            </a:r>
            <a:r>
              <a:rPr lang="en" sz="2000" dirty="0">
                <a:latin typeface="+mj-lt"/>
                <a:ea typeface="Roboto"/>
                <a:cs typeface="Roboto"/>
                <a:sym typeface="Roboto"/>
              </a:rPr>
              <a:t> if training data is limited</a:t>
            </a:r>
            <a:endParaRPr lang="en-US" sz="2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3" name="Oval 12"/>
          <p:cNvSpPr/>
          <p:nvPr/>
        </p:nvSpPr>
        <p:spPr>
          <a:xfrm rot="20545449">
            <a:off x="2068486" y="3473845"/>
            <a:ext cx="1574582" cy="821526"/>
          </a:xfrm>
          <a:prstGeom prst="ellipse">
            <a:avLst/>
          </a:prstGeom>
          <a:noFill/>
          <a:ln w="88900"/>
          <a:effectLst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95" y="2618630"/>
            <a:ext cx="347187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3. </a:t>
            </a:r>
            <a:r>
              <a:rPr lang="en" sz="2000" dirty="0">
                <a:latin typeface="+mj-lt"/>
                <a:ea typeface="Roboto"/>
                <a:cs typeface="Roboto"/>
                <a:sym typeface="Roboto"/>
              </a:rPr>
              <a:t>With 0.5M data, constraints don’t seem to help</a:t>
            </a:r>
          </a:p>
        </p:txBody>
      </p:sp>
      <p:sp>
        <p:nvSpPr>
          <p:cNvPr id="16" name="Oval 15"/>
          <p:cNvSpPr/>
          <p:nvPr/>
        </p:nvSpPr>
        <p:spPr>
          <a:xfrm rot="21314120">
            <a:off x="8471113" y="1771102"/>
            <a:ext cx="1574582" cy="821526"/>
          </a:xfrm>
          <a:prstGeom prst="ellipse">
            <a:avLst/>
          </a:prstGeom>
          <a:noFill/>
          <a:ln w="88900"/>
          <a:effectLst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56;p38"/>
          <p:cNvSpPr txBox="1"/>
          <p:nvPr/>
        </p:nvSpPr>
        <p:spPr>
          <a:xfrm>
            <a:off x="8389828" y="3148930"/>
            <a:ext cx="2139562" cy="9984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+mj-lt"/>
                <a:ea typeface="Roboto"/>
                <a:cs typeface="Roboto"/>
                <a:sym typeface="Roboto"/>
              </a:rPr>
              <a:t>Have very large dataset? Just believe the data.</a:t>
            </a:r>
            <a:endParaRPr sz="2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-1309"/>
            <a:ext cx="475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+mj-lt"/>
              </a:rPr>
              <a:t>Case Study</a:t>
            </a:r>
            <a:r>
              <a:rPr lang="en-US" dirty="0">
                <a:latin typeface="+mj-lt"/>
              </a:rPr>
              <a:t> 1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 Augmenting a network [ACL 2019]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CB251B2-5984-10D1-7236-EDC72A5A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4" grpId="0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Inconsistency of natural language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sz="2600" dirty="0"/>
                  <a:t>BERT based models for SNLI &amp; </a:t>
                </a:r>
                <a:r>
                  <a:rPr lang="en-US" sz="2600" dirty="0" err="1"/>
                  <a:t>MultiNLI</a:t>
                </a:r>
                <a:r>
                  <a:rPr lang="en-US" sz="2600" dirty="0"/>
                  <a:t> datasets</a:t>
                </a:r>
              </a:p>
              <a:p>
                <a:pPr marL="0" indent="0" defTabSz="914400">
                  <a:spcBef>
                    <a:spcPts val="0"/>
                  </a:spcBef>
                  <a:buNone/>
                  <a:defRPr/>
                </a:pPr>
                <a:endParaRPr lang="en-US" sz="2600" dirty="0"/>
              </a:p>
              <a:p>
                <a:pPr marL="0" indent="0" defTabSz="914400">
                  <a:spcBef>
                    <a:spcPts val="0"/>
                  </a:spcBef>
                  <a:buNone/>
                  <a:defRPr/>
                </a:pPr>
                <a:r>
                  <a:rPr lang="en-US" sz="2600" dirty="0"/>
                  <a:t>Two kinds of </a:t>
                </a:r>
                <a:r>
                  <a:rPr lang="en-US" sz="2600" dirty="0" err="1"/>
                  <a:t>regularizers</a:t>
                </a:r>
                <a:r>
                  <a:rPr lang="en-US" sz="2600" dirty="0"/>
                  <a:t> from constraints:</a:t>
                </a:r>
              </a:p>
              <a:p>
                <a:pPr marL="514350" indent="-514350" defTabSz="914400">
                  <a:spcBef>
                    <a:spcPts val="0"/>
                  </a:spcBef>
                  <a:buAutoNum type="arabicPeriod"/>
                </a:pPr>
                <a:endParaRPr lang="en-US" sz="2600" dirty="0"/>
              </a:p>
              <a:p>
                <a:pPr marL="514350" indent="-514350" defTabSz="914400">
                  <a:spcBef>
                    <a:spcPts val="0"/>
                  </a:spcBef>
                  <a:buAutoNum type="arabicPeriod"/>
                </a:pPr>
                <a:r>
                  <a:rPr lang="en-US" sz="2600" dirty="0"/>
                  <a:t>Symmetry constraint: </a:t>
                </a:r>
                <a:endParaRPr lang="en-US" sz="2600" i="1" dirty="0">
                  <a:latin typeface="Cambria Math" charset="0"/>
                </a:endParaRPr>
              </a:p>
              <a:p>
                <a:pPr marL="400050" lvl="1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∀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r>
                        <a:rPr lang="en-US" sz="2600" i="1">
                          <a:latin typeface="Cambria Math" charset="0"/>
                        </a:rPr>
                        <m:t>, </m:t>
                      </m:r>
                      <m:r>
                        <a:rPr lang="en-US" sz="2600" i="1">
                          <a:latin typeface="Cambria Math" charset="0"/>
                        </a:rPr>
                        <m:t>𝐻</m:t>
                      </m:r>
                      <m:r>
                        <a:rPr lang="en-US" sz="26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Contradict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↔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Contradict</m:t>
                      </m:r>
                      <m:r>
                        <a:rPr lang="en-US" sz="2600" i="1">
                          <a:latin typeface="Cambria Math" charset="0"/>
                        </a:rPr>
                        <m:t>(</m:t>
                      </m:r>
                      <m:r>
                        <a:rPr lang="en-US" sz="2600" i="1">
                          <a:latin typeface="Cambria Math" charset="0"/>
                        </a:rPr>
                        <m:t>𝐻</m:t>
                      </m:r>
                      <m:r>
                        <a:rPr lang="en-US" sz="2600" i="1">
                          <a:latin typeface="Cambria Math" charset="0"/>
                        </a:rPr>
                        <m:t>,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r>
                        <a:rPr lang="en-US" sz="2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514350" indent="-514350" defTabSz="914400">
                  <a:spcBef>
                    <a:spcPts val="0"/>
                  </a:spcBef>
                  <a:buAutoNum type="arabicPeriod"/>
                </a:pPr>
                <a:endParaRPr lang="en-US" sz="2600" dirty="0"/>
              </a:p>
              <a:p>
                <a:pPr marL="514350" indent="-514350" defTabSz="914400">
                  <a:spcBef>
                    <a:spcPts val="0"/>
                  </a:spcBef>
                  <a:buAutoNum type="arabicPeriod"/>
                </a:pPr>
                <a:r>
                  <a:rPr lang="en-US" sz="2600" dirty="0"/>
                  <a:t>Four transitivity constraints of the form</a:t>
                </a:r>
              </a:p>
              <a:p>
                <a:pPr marL="400050" lvl="1" indent="0" defTabSz="9144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Entail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Entail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𝐻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𝑍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Entail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400050" lvl="1" indent="0" defTabSz="914400">
                  <a:spcBef>
                    <a:spcPts val="0"/>
                  </a:spcBef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0"/>
            <a:ext cx="33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Case study 2: Regularizing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0F99E-C4DB-5CE1-50AF-9D7D9CD1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96FAA-3D88-8FFF-3E06-79088B621227}"/>
              </a:ext>
            </a:extLst>
          </p:cNvPr>
          <p:cNvSpPr txBox="1"/>
          <p:nvPr/>
        </p:nvSpPr>
        <p:spPr>
          <a:xfrm>
            <a:off x="0" y="6550223"/>
            <a:ext cx="10086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A Logic-Driven Framework for Consistency of Neural Models. 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Li, Gupta, Mehta and Srikumar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. EMNLP, 2019.</a:t>
            </a:r>
          </a:p>
        </p:txBody>
      </p:sp>
    </p:spTree>
    <p:extLst>
      <p:ext uri="{BB962C8B-B14F-4D97-AF65-F5344CB8AC3E}">
        <p14:creationId xmlns:p14="http://schemas.microsoft.com/office/powerpoint/2010/main" val="344250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Results: Inconsistency of natural language inference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9611581"/>
              </p:ext>
            </p:extLst>
          </p:nvPr>
        </p:nvGraphicFramePr>
        <p:xfrm>
          <a:off x="1981200" y="1600201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6745384"/>
              </p:ext>
            </p:extLst>
          </p:nvPr>
        </p:nvGraphicFramePr>
        <p:xfrm>
          <a:off x="6172200" y="1600201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89553" y="4377886"/>
            <a:ext cx="906049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1. Merely adding more data does not make models consistent</a:t>
            </a:r>
          </a:p>
          <a:p>
            <a:r>
              <a:rPr lang="en-US" sz="2800" dirty="0">
                <a:latin typeface="+mj-lt"/>
              </a:rPr>
              <a:t>2. Logic-based </a:t>
            </a:r>
            <a:r>
              <a:rPr lang="en-US" sz="2800" dirty="0" err="1">
                <a:latin typeface="+mj-lt"/>
              </a:rPr>
              <a:t>regularizers</a:t>
            </a:r>
            <a:r>
              <a:rPr lang="en-US" sz="2800" dirty="0">
                <a:latin typeface="+mj-lt"/>
              </a:rPr>
              <a:t> help with consistency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33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Case study 2: Regularizing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0983" y="1300442"/>
            <a:ext cx="621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Inconsistency represents violation of constraints. Lower is better.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1C08F-B6EA-A809-3A0A-4E193734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1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Natural language inference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0577" y="1556435"/>
            <a:ext cx="179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>
                <a:solidFill>
                  <a:schemeClr val="accent1"/>
                </a:solidFill>
                <a:latin typeface="+mj-lt"/>
              </a:rPr>
              <a:t>Premise</a:t>
            </a:r>
            <a:endParaRPr lang="en-US" sz="22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1" y="3426164"/>
            <a:ext cx="4425953" cy="2381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7154" y="4016850"/>
            <a:ext cx="4054375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It is quite likely that the premise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entails</a:t>
            </a:r>
            <a:r>
              <a:rPr lang="en-US" sz="2400" dirty="0">
                <a:latin typeface="+mj-lt"/>
              </a:rPr>
              <a:t> the hypothesis.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8"/>
            <a:ext cx="4554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demo.allennlp.org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/textual-entailment/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6224" y="1542819"/>
            <a:ext cx="7351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Before it moved to Chicago, aerospace manufacturer Boeing was the largest company in Seattle.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6224" y="2761490"/>
            <a:ext cx="7351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Boeing is a Chicago-based aerospace manufacturer.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0577" y="2775106"/>
            <a:ext cx="179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1"/>
                </a:solidFill>
                <a:latin typeface="+mj-lt"/>
              </a:rPr>
              <a:t>Hypothesis</a:t>
            </a:r>
            <a:endParaRPr lang="en-US" sz="2200" dirty="0">
              <a:latin typeface="+mj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716C93-74BF-1783-60DA-CB17B53A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2DBA-0B4C-B746-A148-C83B0D67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design of neural SRL models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B59BC8B-BA15-DD4B-A1E4-81A8695C6401}"/>
              </a:ext>
            </a:extLst>
          </p:cNvPr>
          <p:cNvGrpSpPr/>
          <p:nvPr/>
        </p:nvGrpSpPr>
        <p:grpSpPr>
          <a:xfrm>
            <a:off x="2569409" y="5083514"/>
            <a:ext cx="6975627" cy="369332"/>
            <a:chOff x="2569409" y="5083514"/>
            <a:chExt cx="6975627" cy="36933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5A2BA1-67D2-3E40-BD90-1B9E0F9CF301}"/>
                </a:ext>
              </a:extLst>
            </p:cNvPr>
            <p:cNvSpPr/>
            <p:nvPr/>
          </p:nvSpPr>
          <p:spPr>
            <a:xfrm>
              <a:off x="2569409" y="5083514"/>
              <a:ext cx="5341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j-lt"/>
                </a:rPr>
                <a:t>The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4255D8-7815-5247-AB99-7B37B3819563}"/>
                </a:ext>
              </a:extLst>
            </p:cNvPr>
            <p:cNvSpPr/>
            <p:nvPr/>
          </p:nvSpPr>
          <p:spPr>
            <a:xfrm>
              <a:off x="3089773" y="5083514"/>
              <a:ext cx="8178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mouse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B3DD64-5DFA-004C-9CD3-7397914F29F5}"/>
                </a:ext>
              </a:extLst>
            </p:cNvPr>
            <p:cNvSpPr/>
            <p:nvPr/>
          </p:nvSpPr>
          <p:spPr>
            <a:xfrm>
              <a:off x="3898310" y="5083514"/>
              <a:ext cx="483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ate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8AA5D9-4130-CE40-87A4-5FB8E9F8A9BE}"/>
                </a:ext>
              </a:extLst>
            </p:cNvPr>
            <p:cNvSpPr/>
            <p:nvPr/>
          </p:nvSpPr>
          <p:spPr>
            <a:xfrm>
              <a:off x="4364718" y="5083514"/>
              <a:ext cx="498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j-lt"/>
                </a:rPr>
                <a:t>the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737F66-95EC-F840-AB2C-C53C9758AF9F}"/>
                </a:ext>
              </a:extLst>
            </p:cNvPr>
            <p:cNvSpPr/>
            <p:nvPr/>
          </p:nvSpPr>
          <p:spPr>
            <a:xfrm>
              <a:off x="4861552" y="5083514"/>
              <a:ext cx="840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cheese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A5F204C-E07D-2F40-8168-236CF75F0A6C}"/>
                </a:ext>
              </a:extLst>
            </p:cNvPr>
            <p:cNvSpPr/>
            <p:nvPr/>
          </p:nvSpPr>
          <p:spPr>
            <a:xfrm>
              <a:off x="5692532" y="5083514"/>
              <a:ext cx="7088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when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042F60-152A-0046-AE2A-078ED7C890EA}"/>
                </a:ext>
              </a:extLst>
            </p:cNvPr>
            <p:cNvSpPr/>
            <p:nvPr/>
          </p:nvSpPr>
          <p:spPr>
            <a:xfrm>
              <a:off x="6392065" y="5083514"/>
              <a:ext cx="4988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the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1B35F0-78AB-BB48-955C-0AE00383048F}"/>
                </a:ext>
              </a:extLst>
            </p:cNvPr>
            <p:cNvSpPr/>
            <p:nvPr/>
          </p:nvSpPr>
          <p:spPr>
            <a:xfrm>
              <a:off x="6881605" y="5083514"/>
              <a:ext cx="82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farmer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42730B-940B-AA45-BF8F-92CBE835DA4C}"/>
                </a:ext>
              </a:extLst>
            </p:cNvPr>
            <p:cNvSpPr/>
            <p:nvPr/>
          </p:nvSpPr>
          <p:spPr>
            <a:xfrm>
              <a:off x="7693668" y="5083514"/>
              <a:ext cx="49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left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742148F-E59A-8245-81FF-7F1FEE72AB2F}"/>
                </a:ext>
              </a:extLst>
            </p:cNvPr>
            <p:cNvSpPr/>
            <p:nvPr/>
          </p:nvSpPr>
          <p:spPr>
            <a:xfrm>
              <a:off x="8182758" y="5083514"/>
              <a:ext cx="4988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the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B0ECF64-7B30-4A4C-8EF8-F9675805E83B}"/>
                </a:ext>
              </a:extLst>
            </p:cNvPr>
            <p:cNvSpPr/>
            <p:nvPr/>
          </p:nvSpPr>
          <p:spPr>
            <a:xfrm>
              <a:off x="8672297" y="5083514"/>
              <a:ext cx="872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kitchen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BBACB72-F9F2-9642-9858-5012C0962AA2}"/>
              </a:ext>
            </a:extLst>
          </p:cNvPr>
          <p:cNvGrpSpPr/>
          <p:nvPr/>
        </p:nvGrpSpPr>
        <p:grpSpPr>
          <a:xfrm>
            <a:off x="2685594" y="3577333"/>
            <a:ext cx="6573949" cy="299865"/>
            <a:chOff x="2925783" y="3577333"/>
            <a:chExt cx="6573949" cy="299865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826246-F1BF-C24B-B451-223ABB359D4A}"/>
                </a:ext>
              </a:extLst>
            </p:cNvPr>
            <p:cNvSpPr/>
            <p:nvPr/>
          </p:nvSpPr>
          <p:spPr>
            <a:xfrm>
              <a:off x="2925783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E30352C-9508-564A-994E-818080484CE0}"/>
                </a:ext>
              </a:extLst>
            </p:cNvPr>
            <p:cNvSpPr/>
            <p:nvPr/>
          </p:nvSpPr>
          <p:spPr>
            <a:xfrm>
              <a:off x="3588013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4913B8A-A7DA-CB4D-BE02-FBBE26D59243}"/>
                </a:ext>
              </a:extLst>
            </p:cNvPr>
            <p:cNvSpPr/>
            <p:nvPr/>
          </p:nvSpPr>
          <p:spPr>
            <a:xfrm>
              <a:off x="4229132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111B695-7608-1344-9729-6BBBE9253460}"/>
                </a:ext>
              </a:extLst>
            </p:cNvPr>
            <p:cNvSpPr/>
            <p:nvPr/>
          </p:nvSpPr>
          <p:spPr>
            <a:xfrm>
              <a:off x="4703459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C34D90A-1C9B-A446-9214-9EE64F63D3D8}"/>
                </a:ext>
              </a:extLst>
            </p:cNvPr>
            <p:cNvSpPr/>
            <p:nvPr/>
          </p:nvSpPr>
          <p:spPr>
            <a:xfrm>
              <a:off x="5371013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B524094-9F5F-E24B-91DB-0EC3AA6E8E3F}"/>
                </a:ext>
              </a:extLst>
            </p:cNvPr>
            <p:cNvSpPr/>
            <p:nvPr/>
          </p:nvSpPr>
          <p:spPr>
            <a:xfrm>
              <a:off x="6136270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B47FF66-6F0B-A846-B01B-9CD5067CB074}"/>
                </a:ext>
              </a:extLst>
            </p:cNvPr>
            <p:cNvSpPr/>
            <p:nvPr/>
          </p:nvSpPr>
          <p:spPr>
            <a:xfrm>
              <a:off x="6740761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CE56AB4-543D-A247-A1B7-0E30993099B2}"/>
                </a:ext>
              </a:extLst>
            </p:cNvPr>
            <p:cNvSpPr/>
            <p:nvPr/>
          </p:nvSpPr>
          <p:spPr>
            <a:xfrm>
              <a:off x="7381608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CFAF0FF-F8FA-2342-8967-6271B5570B8C}"/>
                </a:ext>
              </a:extLst>
            </p:cNvPr>
            <p:cNvSpPr/>
            <p:nvPr/>
          </p:nvSpPr>
          <p:spPr>
            <a:xfrm>
              <a:off x="8032185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D54318-3103-2E44-84BD-A4F532A1390E}"/>
                </a:ext>
              </a:extLst>
            </p:cNvPr>
            <p:cNvSpPr/>
            <p:nvPr/>
          </p:nvSpPr>
          <p:spPr>
            <a:xfrm>
              <a:off x="8521499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0E33173-967E-094C-9D54-2E64D77F4F26}"/>
                </a:ext>
              </a:extLst>
            </p:cNvPr>
            <p:cNvSpPr/>
            <p:nvPr/>
          </p:nvSpPr>
          <p:spPr>
            <a:xfrm>
              <a:off x="9197980" y="3577333"/>
              <a:ext cx="301752" cy="299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1BC685D-4BF1-1143-B5F1-DEC7D4F3A587}"/>
              </a:ext>
            </a:extLst>
          </p:cNvPr>
          <p:cNvGrpSpPr/>
          <p:nvPr/>
        </p:nvGrpSpPr>
        <p:grpSpPr>
          <a:xfrm>
            <a:off x="2531905" y="3877198"/>
            <a:ext cx="6933500" cy="1206316"/>
            <a:chOff x="2772094" y="3877198"/>
            <a:chExt cx="6933500" cy="1206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1E6AA0-D76F-2A47-90B0-A8F600920E38}"/>
                </a:ext>
              </a:extLst>
            </p:cNvPr>
            <p:cNvSpPr/>
            <p:nvPr/>
          </p:nvSpPr>
          <p:spPr>
            <a:xfrm>
              <a:off x="2772094" y="4066442"/>
              <a:ext cx="6933500" cy="810811"/>
            </a:xfrm>
            <a:prstGeom prst="rect">
              <a:avLst/>
            </a:prstGeom>
            <a:solidFill>
              <a:schemeClr val="dk1">
                <a:alpha val="8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An encoder network (e.g. BERT) to produce contextual representations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1123563-90C1-E94B-951D-5057865FF89A}"/>
                </a:ext>
              </a:extLst>
            </p:cNvPr>
            <p:cNvCxnSpPr>
              <a:cxnSpLocks/>
              <a:stCxn id="38" idx="0"/>
              <a:endCxn id="118" idx="2"/>
            </p:cNvCxnSpPr>
            <p:nvPr/>
          </p:nvCxnSpPr>
          <p:spPr>
            <a:xfrm flipV="1">
              <a:off x="3076659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2440D-FFC3-F947-907F-8069FC45078D}"/>
                </a:ext>
              </a:extLst>
            </p:cNvPr>
            <p:cNvCxnSpPr>
              <a:cxnSpLocks/>
              <a:stCxn id="40" idx="0"/>
              <a:endCxn id="120" idx="2"/>
            </p:cNvCxnSpPr>
            <p:nvPr/>
          </p:nvCxnSpPr>
          <p:spPr>
            <a:xfrm flipV="1">
              <a:off x="4380008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6E4EA5-B64D-2646-8667-9C7FAFD4F2AD}"/>
                </a:ext>
              </a:extLst>
            </p:cNvPr>
            <p:cNvCxnSpPr>
              <a:cxnSpLocks/>
              <a:stCxn id="41" idx="0"/>
              <a:endCxn id="121" idx="2"/>
            </p:cNvCxnSpPr>
            <p:nvPr/>
          </p:nvCxnSpPr>
          <p:spPr>
            <a:xfrm flipV="1">
              <a:off x="4854335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19D3D98-1BFD-C248-9589-BE375190AF7A}"/>
                </a:ext>
              </a:extLst>
            </p:cNvPr>
            <p:cNvCxnSpPr>
              <a:cxnSpLocks/>
              <a:stCxn id="42" idx="0"/>
              <a:endCxn id="122" idx="2"/>
            </p:cNvCxnSpPr>
            <p:nvPr/>
          </p:nvCxnSpPr>
          <p:spPr>
            <a:xfrm flipV="1">
              <a:off x="5521889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6C5432-CA5F-C648-88BE-569DF83CDEB9}"/>
                </a:ext>
              </a:extLst>
            </p:cNvPr>
            <p:cNvCxnSpPr>
              <a:cxnSpLocks/>
              <a:stCxn id="43" idx="0"/>
              <a:endCxn id="123" idx="2"/>
            </p:cNvCxnSpPr>
            <p:nvPr/>
          </p:nvCxnSpPr>
          <p:spPr>
            <a:xfrm flipV="1">
              <a:off x="6287145" y="3877198"/>
              <a:ext cx="1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68E78E7-EA1A-3945-A677-93FABE3B65AD}"/>
                </a:ext>
              </a:extLst>
            </p:cNvPr>
            <p:cNvCxnSpPr>
              <a:cxnSpLocks/>
              <a:stCxn id="44" idx="0"/>
              <a:endCxn id="124" idx="2"/>
            </p:cNvCxnSpPr>
            <p:nvPr/>
          </p:nvCxnSpPr>
          <p:spPr>
            <a:xfrm flipV="1">
              <a:off x="6881682" y="3877198"/>
              <a:ext cx="9955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BBB1D41-8B47-C648-BB7E-33E691702B2F}"/>
                </a:ext>
              </a:extLst>
            </p:cNvPr>
            <p:cNvCxnSpPr>
              <a:cxnSpLocks/>
              <a:stCxn id="45" idx="0"/>
              <a:endCxn id="125" idx="2"/>
            </p:cNvCxnSpPr>
            <p:nvPr/>
          </p:nvCxnSpPr>
          <p:spPr>
            <a:xfrm flipV="1">
              <a:off x="7532484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DF70E6A-F2DC-E347-969E-FC1FBAB2FF53}"/>
                </a:ext>
              </a:extLst>
            </p:cNvPr>
            <p:cNvCxnSpPr>
              <a:cxnSpLocks/>
              <a:stCxn id="46" idx="0"/>
              <a:endCxn id="126" idx="2"/>
            </p:cNvCxnSpPr>
            <p:nvPr/>
          </p:nvCxnSpPr>
          <p:spPr>
            <a:xfrm flipV="1">
              <a:off x="8183060" y="3877198"/>
              <a:ext cx="1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0E99990-1D29-714D-B11B-EAE47D22C135}"/>
                </a:ext>
              </a:extLst>
            </p:cNvPr>
            <p:cNvCxnSpPr>
              <a:cxnSpLocks/>
              <a:stCxn id="47" idx="0"/>
              <a:endCxn id="127" idx="2"/>
            </p:cNvCxnSpPr>
            <p:nvPr/>
          </p:nvCxnSpPr>
          <p:spPr>
            <a:xfrm flipV="1">
              <a:off x="8672375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E8A6899-FE70-7040-B6CC-FB2A0301E968}"/>
                </a:ext>
              </a:extLst>
            </p:cNvPr>
            <p:cNvCxnSpPr>
              <a:cxnSpLocks/>
              <a:stCxn id="48" idx="0"/>
              <a:endCxn id="128" idx="2"/>
            </p:cNvCxnSpPr>
            <p:nvPr/>
          </p:nvCxnSpPr>
          <p:spPr>
            <a:xfrm flipV="1">
              <a:off x="9348856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3CFE8B6-0382-B540-9C0C-D536557A7C65}"/>
                </a:ext>
              </a:extLst>
            </p:cNvPr>
            <p:cNvCxnSpPr>
              <a:cxnSpLocks/>
              <a:stCxn id="39" idx="0"/>
              <a:endCxn id="119" idx="2"/>
            </p:cNvCxnSpPr>
            <p:nvPr/>
          </p:nvCxnSpPr>
          <p:spPr>
            <a:xfrm flipV="1">
              <a:off x="3738889" y="3877198"/>
              <a:ext cx="0" cy="1206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D780CE1-4C1D-764D-A6DA-6E2A6552AD6D}"/>
              </a:ext>
            </a:extLst>
          </p:cNvPr>
          <p:cNvGrpSpPr/>
          <p:nvPr/>
        </p:nvGrpSpPr>
        <p:grpSpPr>
          <a:xfrm>
            <a:off x="2497275" y="2860017"/>
            <a:ext cx="7197450" cy="717317"/>
            <a:chOff x="2737464" y="2860017"/>
            <a:chExt cx="7197450" cy="71731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8BC50CA-9A3D-8644-A035-FD623D2EE5A2}"/>
                </a:ext>
              </a:extLst>
            </p:cNvPr>
            <p:cNvSpPr txBox="1"/>
            <p:nvPr/>
          </p:nvSpPr>
          <p:spPr>
            <a:xfrm>
              <a:off x="2737464" y="2875728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B-A0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2302B2F-A4A4-3F45-97B4-E4CCE4A1ADF6}"/>
                </a:ext>
              </a:extLst>
            </p:cNvPr>
            <p:cNvSpPr txBox="1"/>
            <p:nvPr/>
          </p:nvSpPr>
          <p:spPr>
            <a:xfrm>
              <a:off x="3399694" y="2871603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I-A0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9038D7-8ACD-7743-A748-217E054AB479}"/>
                </a:ext>
              </a:extLst>
            </p:cNvPr>
            <p:cNvSpPr txBox="1"/>
            <p:nvPr/>
          </p:nvSpPr>
          <p:spPr>
            <a:xfrm>
              <a:off x="4225959" y="2860017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V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1514B8E-FB00-1249-ADF6-7CAC2FF24070}"/>
                </a:ext>
              </a:extLst>
            </p:cNvPr>
            <p:cNvCxnSpPr>
              <a:cxnSpLocks/>
              <a:stCxn id="118" idx="0"/>
              <a:endCxn id="155" idx="2"/>
            </p:cNvCxnSpPr>
            <p:nvPr/>
          </p:nvCxnSpPr>
          <p:spPr>
            <a:xfrm flipV="1">
              <a:off x="3076659" y="3214282"/>
              <a:ext cx="1" cy="36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949887F-85CF-8942-8F0F-857A2930C0F0}"/>
                </a:ext>
              </a:extLst>
            </p:cNvPr>
            <p:cNvCxnSpPr>
              <a:cxnSpLocks/>
              <a:stCxn id="119" idx="0"/>
              <a:endCxn id="156" idx="2"/>
            </p:cNvCxnSpPr>
            <p:nvPr/>
          </p:nvCxnSpPr>
          <p:spPr>
            <a:xfrm flipV="1">
              <a:off x="3738889" y="3210157"/>
              <a:ext cx="1" cy="36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A24DE0E-9A36-B247-9B78-9091E8A91DDB}"/>
                </a:ext>
              </a:extLst>
            </p:cNvPr>
            <p:cNvCxnSpPr>
              <a:cxnSpLocks/>
              <a:stCxn id="120" idx="0"/>
              <a:endCxn id="157" idx="2"/>
            </p:cNvCxnSpPr>
            <p:nvPr/>
          </p:nvCxnSpPr>
          <p:spPr>
            <a:xfrm flipV="1">
              <a:off x="4380008" y="3198571"/>
              <a:ext cx="0" cy="378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669B277-FF7A-9147-9045-968422BC34C0}"/>
                </a:ext>
              </a:extLst>
            </p:cNvPr>
            <p:cNvSpPr txBox="1"/>
            <p:nvPr/>
          </p:nvSpPr>
          <p:spPr>
            <a:xfrm>
              <a:off x="4515140" y="2871603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B-A1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2B52C64-1672-C64E-B49E-1C4DB3A70B48}"/>
                </a:ext>
              </a:extLst>
            </p:cNvPr>
            <p:cNvCxnSpPr>
              <a:cxnSpLocks/>
              <a:stCxn id="121" idx="0"/>
              <a:endCxn id="170" idx="2"/>
            </p:cNvCxnSpPr>
            <p:nvPr/>
          </p:nvCxnSpPr>
          <p:spPr>
            <a:xfrm flipV="1">
              <a:off x="4854335" y="3210157"/>
              <a:ext cx="1" cy="36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005492C-3AF2-8E46-BD07-1E1BE6049702}"/>
                </a:ext>
              </a:extLst>
            </p:cNvPr>
            <p:cNvSpPr txBox="1"/>
            <p:nvPr/>
          </p:nvSpPr>
          <p:spPr>
            <a:xfrm>
              <a:off x="5182694" y="2869447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I-A1</a:t>
              </a:r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F540C32-2962-E645-BD02-0B45524ABDAC}"/>
                </a:ext>
              </a:extLst>
            </p:cNvPr>
            <p:cNvCxnSpPr>
              <a:cxnSpLocks/>
              <a:stCxn id="122" idx="0"/>
              <a:endCxn id="176" idx="2"/>
            </p:cNvCxnSpPr>
            <p:nvPr/>
          </p:nvCxnSpPr>
          <p:spPr>
            <a:xfrm flipV="1">
              <a:off x="5521889" y="3208001"/>
              <a:ext cx="1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95DB12C-C910-FC4E-A5F6-13B0F96B250C}"/>
                </a:ext>
              </a:extLst>
            </p:cNvPr>
            <p:cNvSpPr txBox="1"/>
            <p:nvPr/>
          </p:nvSpPr>
          <p:spPr>
            <a:xfrm>
              <a:off x="5809931" y="2875728"/>
              <a:ext cx="1516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B-AM-TMP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023B116-2816-204B-9412-22DE2309D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158" y="3225403"/>
              <a:ext cx="7976" cy="351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6978220-4B74-944A-AB56-B8EABB6DE9B6}"/>
                </a:ext>
              </a:extLst>
            </p:cNvPr>
            <p:cNvSpPr txBox="1"/>
            <p:nvPr/>
          </p:nvSpPr>
          <p:spPr>
            <a:xfrm>
              <a:off x="7457542" y="286495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…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E04C1815-6189-364C-8C39-3A14378E9301}"/>
                </a:ext>
              </a:extLst>
            </p:cNvPr>
            <p:cNvSpPr txBox="1"/>
            <p:nvPr/>
          </p:nvSpPr>
          <p:spPr>
            <a:xfrm>
              <a:off x="8762798" y="2874401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" pitchFamily="2" charset="0"/>
                </a:rPr>
                <a:t>I-AM-TMP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A75BEAB8-2143-FD43-B1A7-E777292851BF}"/>
                </a:ext>
              </a:extLst>
            </p:cNvPr>
            <p:cNvCxnSpPr>
              <a:cxnSpLocks/>
              <a:stCxn id="128" idx="0"/>
              <a:endCxn id="191" idx="2"/>
            </p:cNvCxnSpPr>
            <p:nvPr/>
          </p:nvCxnSpPr>
          <p:spPr>
            <a:xfrm flipV="1">
              <a:off x="9348856" y="3212955"/>
              <a:ext cx="0" cy="36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BA50B414-844C-D047-9649-2AF542BF6F93}"/>
              </a:ext>
            </a:extLst>
          </p:cNvPr>
          <p:cNvGrpSpPr/>
          <p:nvPr/>
        </p:nvGrpSpPr>
        <p:grpSpPr>
          <a:xfrm>
            <a:off x="2587196" y="2378470"/>
            <a:ext cx="6957841" cy="558576"/>
            <a:chOff x="2587196" y="2378470"/>
            <a:chExt cx="6957841" cy="558576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68FF559-8CB4-3A49-AAE8-8626DDAF679F}"/>
                </a:ext>
              </a:extLst>
            </p:cNvPr>
            <p:cNvGrpSpPr/>
            <p:nvPr/>
          </p:nvGrpSpPr>
          <p:grpSpPr>
            <a:xfrm>
              <a:off x="2587196" y="2378470"/>
              <a:ext cx="1077895" cy="542527"/>
              <a:chOff x="2827385" y="2378470"/>
              <a:chExt cx="1077895" cy="542527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A2FAE7A-579C-4F4B-BA1F-DA5F7F210459}"/>
                  </a:ext>
                </a:extLst>
              </p:cNvPr>
              <p:cNvSpPr txBox="1"/>
              <p:nvPr/>
            </p:nvSpPr>
            <p:spPr>
              <a:xfrm>
                <a:off x="2961913" y="2378470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Arg0</a:t>
                </a:r>
              </a:p>
            </p:txBody>
          </p:sp>
          <p:sp>
            <p:nvSpPr>
              <p:cNvPr id="211" name="Left Brace 210">
                <a:extLst>
                  <a:ext uri="{FF2B5EF4-FFF2-40B4-BE49-F238E27FC236}">
                    <a16:creationId xmlns:a16="http://schemas.microsoft.com/office/drawing/2014/main" id="{86142CAB-141A-5947-9250-2A5BC3835364}"/>
                  </a:ext>
                </a:extLst>
              </p:cNvPr>
              <p:cNvSpPr/>
              <p:nvPr/>
            </p:nvSpPr>
            <p:spPr>
              <a:xfrm rot="5400000">
                <a:off x="3298037" y="2313753"/>
                <a:ext cx="136592" cy="1077895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CE35D9E-CA0A-ED4C-A7E5-0E81278AB0F1}"/>
                </a:ext>
              </a:extLst>
            </p:cNvPr>
            <p:cNvGrpSpPr/>
            <p:nvPr/>
          </p:nvGrpSpPr>
          <p:grpSpPr>
            <a:xfrm>
              <a:off x="4373145" y="2378470"/>
              <a:ext cx="1077895" cy="530230"/>
              <a:chOff x="4613334" y="2378470"/>
              <a:chExt cx="1077895" cy="530230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DE5A0E7-52D8-0244-8B06-F358CDE58F9B}"/>
                  </a:ext>
                </a:extLst>
              </p:cNvPr>
              <p:cNvSpPr txBox="1"/>
              <p:nvPr/>
            </p:nvSpPr>
            <p:spPr>
              <a:xfrm>
                <a:off x="4854335" y="2378470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Arg1</a:t>
                </a:r>
              </a:p>
            </p:txBody>
          </p:sp>
          <p:sp>
            <p:nvSpPr>
              <p:cNvPr id="212" name="Left Brace 211">
                <a:extLst>
                  <a:ext uri="{FF2B5EF4-FFF2-40B4-BE49-F238E27FC236}">
                    <a16:creationId xmlns:a16="http://schemas.microsoft.com/office/drawing/2014/main" id="{3022E06B-16F5-A345-853A-0989F337BFDD}"/>
                  </a:ext>
                </a:extLst>
              </p:cNvPr>
              <p:cNvSpPr/>
              <p:nvPr/>
            </p:nvSpPr>
            <p:spPr>
              <a:xfrm rot="5400000">
                <a:off x="5096282" y="2313753"/>
                <a:ext cx="111999" cy="1077895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93641F2-F4EF-804E-AE4D-C42F68FE1658}"/>
                </a:ext>
              </a:extLst>
            </p:cNvPr>
            <p:cNvGrpSpPr/>
            <p:nvPr/>
          </p:nvGrpSpPr>
          <p:grpSpPr>
            <a:xfrm>
              <a:off x="5620221" y="2384599"/>
              <a:ext cx="3924816" cy="552447"/>
              <a:chOff x="5860410" y="2384599"/>
              <a:chExt cx="3924816" cy="552447"/>
            </a:xfrm>
          </p:grpSpPr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809BD7C-3A5D-7946-BF15-33BD4FB0E509}"/>
                  </a:ext>
                </a:extLst>
              </p:cNvPr>
              <p:cNvSpPr txBox="1"/>
              <p:nvPr/>
            </p:nvSpPr>
            <p:spPr>
              <a:xfrm>
                <a:off x="7183722" y="2384599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urier" pitchFamily="2" charset="0"/>
                  </a:rPr>
                  <a:t>ArgM</a:t>
                </a:r>
                <a:r>
                  <a:rPr lang="en-US" dirty="0">
                    <a:latin typeface="Courier" pitchFamily="2" charset="0"/>
                  </a:rPr>
                  <a:t>-TMP</a:t>
                </a:r>
              </a:p>
            </p:txBody>
          </p:sp>
          <p:sp>
            <p:nvSpPr>
              <p:cNvPr id="213" name="Left Brace 212">
                <a:extLst>
                  <a:ext uri="{FF2B5EF4-FFF2-40B4-BE49-F238E27FC236}">
                    <a16:creationId xmlns:a16="http://schemas.microsoft.com/office/drawing/2014/main" id="{93200CFF-7008-064B-A6A7-DBAB82CF120E}"/>
                  </a:ext>
                </a:extLst>
              </p:cNvPr>
              <p:cNvSpPr/>
              <p:nvPr/>
            </p:nvSpPr>
            <p:spPr>
              <a:xfrm rot="5400000">
                <a:off x="7753022" y="904842"/>
                <a:ext cx="139592" cy="3924816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00F94E1-4402-324C-A587-629D61068C49}"/>
              </a:ext>
            </a:extLst>
          </p:cNvPr>
          <p:cNvGrpSpPr/>
          <p:nvPr/>
        </p:nvGrpSpPr>
        <p:grpSpPr>
          <a:xfrm>
            <a:off x="252658" y="2505670"/>
            <a:ext cx="3095166" cy="1221596"/>
            <a:chOff x="252658" y="2505670"/>
            <a:chExt cx="3095166" cy="1221596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99DA6E3-227F-AC4C-A397-2F6AB0A65264}"/>
                </a:ext>
              </a:extLst>
            </p:cNvPr>
            <p:cNvSpPr txBox="1"/>
            <p:nvPr/>
          </p:nvSpPr>
          <p:spPr>
            <a:xfrm>
              <a:off x="252658" y="2505670"/>
              <a:ext cx="1999545" cy="1200329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+mj-lt"/>
                </a:rPr>
                <a:t>A BIO classifier over the token and verb (a small neural network) </a:t>
              </a:r>
            </a:p>
          </p:txBody>
        </p:sp>
        <p:cxnSp>
          <p:nvCxnSpPr>
            <p:cNvPr id="223" name="Curved Connector 222">
              <a:extLst>
                <a:ext uri="{FF2B5EF4-FFF2-40B4-BE49-F238E27FC236}">
                  <a16:creationId xmlns:a16="http://schemas.microsoft.com/office/drawing/2014/main" id="{03EA5B5C-E637-B641-A9D0-719F3247E8B7}"/>
                </a:ext>
              </a:extLst>
            </p:cNvPr>
            <p:cNvCxnSpPr>
              <a:cxnSpLocks/>
              <a:stCxn id="214" idx="3"/>
              <a:endCxn id="119" idx="1"/>
            </p:cNvCxnSpPr>
            <p:nvPr/>
          </p:nvCxnSpPr>
          <p:spPr>
            <a:xfrm>
              <a:off x="2252203" y="3105835"/>
              <a:ext cx="1095621" cy="621431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4A885791-ECE4-6145-9567-ABA6C4BF8877}"/>
                </a:ext>
              </a:extLst>
            </p:cNvPr>
            <p:cNvCxnSpPr>
              <a:cxnSpLocks/>
              <a:stCxn id="214" idx="3"/>
              <a:endCxn id="118" idx="1"/>
            </p:cNvCxnSpPr>
            <p:nvPr/>
          </p:nvCxnSpPr>
          <p:spPr>
            <a:xfrm>
              <a:off x="2252203" y="3105835"/>
              <a:ext cx="433391" cy="621431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27CE2BF-E2E5-DA4D-AEF2-5059F9F22500}"/>
              </a:ext>
            </a:extLst>
          </p:cNvPr>
          <p:cNvGrpSpPr/>
          <p:nvPr/>
        </p:nvGrpSpPr>
        <p:grpSpPr>
          <a:xfrm>
            <a:off x="7371402" y="1377087"/>
            <a:ext cx="4772425" cy="1487867"/>
            <a:chOff x="7371402" y="1377087"/>
            <a:chExt cx="4772425" cy="1487867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9D823ED-B60E-2447-A5F9-A25549FB0C07}"/>
                </a:ext>
              </a:extLst>
            </p:cNvPr>
            <p:cNvSpPr txBox="1"/>
            <p:nvPr/>
          </p:nvSpPr>
          <p:spPr>
            <a:xfrm>
              <a:off x="9108666" y="1377087"/>
              <a:ext cx="3035161" cy="1200329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There is usually a CRF layer across these label predictions to introduce sequential dependencies between labels</a:t>
              </a:r>
            </a:p>
          </p:txBody>
        </p:sp>
        <p:cxnSp>
          <p:nvCxnSpPr>
            <p:cNvPr id="234" name="Curved Connector 233">
              <a:extLst>
                <a:ext uri="{FF2B5EF4-FFF2-40B4-BE49-F238E27FC236}">
                  <a16:creationId xmlns:a16="http://schemas.microsoft.com/office/drawing/2014/main" id="{6A3C3639-6B78-A249-A93D-DFE7C91A60D5}"/>
                </a:ext>
              </a:extLst>
            </p:cNvPr>
            <p:cNvCxnSpPr>
              <a:cxnSpLocks/>
              <a:stCxn id="231" idx="1"/>
              <a:endCxn id="190" idx="0"/>
            </p:cNvCxnSpPr>
            <p:nvPr/>
          </p:nvCxnSpPr>
          <p:spPr>
            <a:xfrm rot="10800000" flipV="1">
              <a:off x="7371402" y="1977251"/>
              <a:ext cx="1737264" cy="887703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DED23623-0D9B-C547-8374-7F2F85710F98}"/>
              </a:ext>
            </a:extLst>
          </p:cNvPr>
          <p:cNvSpPr txBox="1"/>
          <p:nvPr/>
        </p:nvSpPr>
        <p:spPr>
          <a:xfrm>
            <a:off x="9825883" y="2883111"/>
            <a:ext cx="2340507" cy="12003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Each predicate treated separately. Here we see the predictions for the verb </a:t>
            </a:r>
            <a:r>
              <a:rPr lang="en-US" i="1" dirty="0">
                <a:latin typeface="+mj-lt"/>
              </a:rPr>
              <a:t>ate.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7671AF7-5DB7-8147-9C58-3FE8A3CA68DC}"/>
              </a:ext>
            </a:extLst>
          </p:cNvPr>
          <p:cNvSpPr txBox="1"/>
          <p:nvPr/>
        </p:nvSpPr>
        <p:spPr>
          <a:xfrm>
            <a:off x="9761857" y="4529516"/>
            <a:ext cx="2404533" cy="147732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 different commonly seen design involves span-based predictions instead of word-level ones.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D8310-440E-6421-B75E-E4417819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11D55-EDA0-17ED-280F-45AE0BA3F12B}"/>
              </a:ext>
            </a:extLst>
          </p:cNvPr>
          <p:cNvSpPr txBox="1"/>
          <p:nvPr/>
        </p:nvSpPr>
        <p:spPr>
          <a:xfrm>
            <a:off x="2752759" y="5929786"/>
            <a:ext cx="5359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A representative model: </a:t>
            </a:r>
            <a:r>
              <a:rPr lang="en-US" dirty="0">
                <a:latin typeface="+mj-lt"/>
              </a:rPr>
              <a:t>W</a:t>
            </a:r>
            <a:r>
              <a:rPr lang="en-US" sz="1800" dirty="0">
                <a:latin typeface="+mj-lt"/>
              </a:rPr>
              <a:t>ith </a:t>
            </a:r>
            <a:r>
              <a:rPr lang="en-US" sz="1800" dirty="0" err="1">
                <a:latin typeface="+mj-lt"/>
              </a:rPr>
              <a:t>RoBERTa</a:t>
            </a:r>
            <a:r>
              <a:rPr lang="en-US" sz="1800" dirty="0">
                <a:latin typeface="+mj-lt"/>
              </a:rPr>
              <a:t> embeddings, on Wall Street Journal data, we can get ~88% label F-scores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F97C0-4696-F300-B613-AF184A223CE6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</p:spTree>
    <p:extLst>
      <p:ext uri="{BB962C8B-B14F-4D97-AF65-F5344CB8AC3E}">
        <p14:creationId xmlns:p14="http://schemas.microsoft.com/office/powerpoint/2010/main" val="7501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AB63-E3A1-604C-A37C-A4608792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SRL: Unique Core Roles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CA70A-6D5F-064C-9157-F36C9116B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CA70A-6D5F-064C-9157-F36C9116B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922" b="-1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59AF6-9716-B54F-87BF-8110180A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C9C9-573F-BB45-95E6-212D7AB9C96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AC706-3C9D-A244-8213-4879FEAEDB9C}"/>
                  </a:ext>
                </a:extLst>
              </p:cNvPr>
              <p:cNvSpPr txBox="1"/>
              <p:nvPr/>
            </p:nvSpPr>
            <p:spPr>
              <a:xfrm>
                <a:off x="2062066" y="2129416"/>
                <a:ext cx="283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For any verb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+mj-lt"/>
                  </a:rPr>
                  <a:t>, and a word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AC706-3C9D-A244-8213-4879FEAE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066" y="2129416"/>
                <a:ext cx="2837443" cy="369332"/>
              </a:xfrm>
              <a:prstGeom prst="rect">
                <a:avLst/>
              </a:prstGeom>
              <a:blipFill>
                <a:blip r:embed="rId3"/>
                <a:stretch>
                  <a:fillRect l="-17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755537-ABE9-3D44-B62C-7BA724E7EBFC}"/>
                  </a:ext>
                </a:extLst>
              </p:cNvPr>
              <p:cNvSpPr txBox="1"/>
              <p:nvPr/>
            </p:nvSpPr>
            <p:spPr>
              <a:xfrm>
                <a:off x="2313992" y="4357395"/>
                <a:ext cx="3265714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If a model labels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word as the beginning of a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755537-ABE9-3D44-B62C-7BA724E7E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992" y="4357395"/>
                <a:ext cx="3265714" cy="651269"/>
              </a:xfrm>
              <a:prstGeom prst="rect">
                <a:avLst/>
              </a:prstGeom>
              <a:blipFill>
                <a:blip r:embed="rId4"/>
                <a:stretch>
                  <a:fillRect l="-1550" t="-57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BF7DEC-24E7-D24C-8AD1-088F6C1EBB4E}"/>
                  </a:ext>
                </a:extLst>
              </p:cNvPr>
              <p:cNvSpPr txBox="1"/>
              <p:nvPr/>
            </p:nvSpPr>
            <p:spPr>
              <a:xfrm>
                <a:off x="5799761" y="1922475"/>
                <a:ext cx="3265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for any core argument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j-lt"/>
                  </a:rPr>
                  <a:t>(i.e. one of </a:t>
                </a:r>
                <a:r>
                  <a:rPr lang="en-US" dirty="0">
                    <a:latin typeface="Courier" pitchFamily="2" charset="0"/>
                  </a:rPr>
                  <a:t>A0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A1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A2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A3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A4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A5</a:t>
                </a:r>
                <a:r>
                  <a:rPr lang="en-US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BF7DEC-24E7-D24C-8AD1-088F6C1E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1" y="1922475"/>
                <a:ext cx="3265714" cy="646331"/>
              </a:xfrm>
              <a:prstGeom prst="rect">
                <a:avLst/>
              </a:prstGeom>
              <a:blipFill>
                <a:blip r:embed="rId5"/>
                <a:stretch>
                  <a:fillRect l="-1550" t="-3846" r="-232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00663-91A0-4F44-A96E-AE90B6DB61BA}"/>
                  </a:ext>
                </a:extLst>
              </p:cNvPr>
              <p:cNvSpPr txBox="1"/>
              <p:nvPr/>
            </p:nvSpPr>
            <p:spPr>
              <a:xfrm>
                <a:off x="5799761" y="4823998"/>
                <a:ext cx="2702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Then, for any other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00663-91A0-4F44-A96E-AE90B6DB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1" y="4823998"/>
                <a:ext cx="2702278" cy="369332"/>
              </a:xfrm>
              <a:prstGeom prst="rect">
                <a:avLst/>
              </a:prstGeom>
              <a:blipFill>
                <a:blip r:embed="rId6"/>
                <a:stretch>
                  <a:fillRect l="-186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CA2269-6939-A94E-8D2C-BD2992F82591}"/>
              </a:ext>
            </a:extLst>
          </p:cNvPr>
          <p:cNvSpPr txBox="1"/>
          <p:nvPr/>
        </p:nvSpPr>
        <p:spPr>
          <a:xfrm>
            <a:off x="8737600" y="4177597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model cannot predict that it is the beginning of the same label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BFA49-F645-D94E-A84E-7B7139D85A6A}"/>
              </a:ext>
            </a:extLst>
          </p:cNvPr>
          <p:cNvSpPr/>
          <p:nvPr/>
        </p:nvSpPr>
        <p:spPr>
          <a:xfrm>
            <a:off x="3299377" y="2663654"/>
            <a:ext cx="1632857" cy="503853"/>
          </a:xfrm>
          <a:prstGeom prst="rect">
            <a:avLst/>
          </a:prstGeom>
          <a:solidFill>
            <a:schemeClr val="accent1">
              <a:alpha val="321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4375F-F9AF-E64C-AA6C-BB7791580836}"/>
              </a:ext>
            </a:extLst>
          </p:cNvPr>
          <p:cNvSpPr/>
          <p:nvPr/>
        </p:nvSpPr>
        <p:spPr>
          <a:xfrm>
            <a:off x="4545667" y="3264776"/>
            <a:ext cx="1632857" cy="646331"/>
          </a:xfrm>
          <a:prstGeom prst="rect">
            <a:avLst/>
          </a:prstGeom>
          <a:solidFill>
            <a:schemeClr val="accent1">
              <a:alpha val="321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04FB7-0B18-C147-A853-4F94C61CBB84}"/>
              </a:ext>
            </a:extLst>
          </p:cNvPr>
          <p:cNvSpPr/>
          <p:nvPr/>
        </p:nvSpPr>
        <p:spPr>
          <a:xfrm>
            <a:off x="4839244" y="2563015"/>
            <a:ext cx="1986483" cy="591759"/>
          </a:xfrm>
          <a:prstGeom prst="rect">
            <a:avLst/>
          </a:prstGeom>
          <a:solidFill>
            <a:schemeClr val="accent1">
              <a:alpha val="321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213D-9D67-3F47-A600-047439C87F53}"/>
              </a:ext>
            </a:extLst>
          </p:cNvPr>
          <p:cNvSpPr/>
          <p:nvPr/>
        </p:nvSpPr>
        <p:spPr>
          <a:xfrm>
            <a:off x="6154465" y="3137184"/>
            <a:ext cx="1039490" cy="1545845"/>
          </a:xfrm>
          <a:prstGeom prst="rect">
            <a:avLst/>
          </a:prstGeom>
          <a:solidFill>
            <a:schemeClr val="accent1">
              <a:alpha val="321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5E80A-4400-2146-B280-602837B9FCE6}"/>
              </a:ext>
            </a:extLst>
          </p:cNvPr>
          <p:cNvSpPr/>
          <p:nvPr/>
        </p:nvSpPr>
        <p:spPr>
          <a:xfrm>
            <a:off x="7193955" y="3326684"/>
            <a:ext cx="1830985" cy="666218"/>
          </a:xfrm>
          <a:prstGeom prst="rect">
            <a:avLst/>
          </a:prstGeom>
          <a:solidFill>
            <a:schemeClr val="accent1">
              <a:alpha val="321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15F6F5-ADA5-A646-BCA2-C2FE595E772C}"/>
              </a:ext>
            </a:extLst>
          </p:cNvPr>
          <p:cNvSpPr/>
          <p:nvPr/>
        </p:nvSpPr>
        <p:spPr>
          <a:xfrm>
            <a:off x="3224996" y="2469815"/>
            <a:ext cx="1736431" cy="769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523196-6F33-F44F-8E94-CF349A1C1402}"/>
              </a:ext>
            </a:extLst>
          </p:cNvPr>
          <p:cNvSpPr/>
          <p:nvPr/>
        </p:nvSpPr>
        <p:spPr>
          <a:xfrm>
            <a:off x="4899510" y="2503350"/>
            <a:ext cx="2141059" cy="769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E809F-02B9-2B4A-89FF-A6E172995611}"/>
              </a:ext>
            </a:extLst>
          </p:cNvPr>
          <p:cNvSpPr/>
          <p:nvPr/>
        </p:nvSpPr>
        <p:spPr>
          <a:xfrm>
            <a:off x="4073031" y="3172192"/>
            <a:ext cx="2141059" cy="769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B85410-71D0-854A-9749-04F7804EC887}"/>
              </a:ext>
            </a:extLst>
          </p:cNvPr>
          <p:cNvSpPr/>
          <p:nvPr/>
        </p:nvSpPr>
        <p:spPr>
          <a:xfrm>
            <a:off x="6080482" y="3137184"/>
            <a:ext cx="1115935" cy="15458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D4652F-5BC8-FD48-AF9B-F64E2F7C0E6A}"/>
              </a:ext>
            </a:extLst>
          </p:cNvPr>
          <p:cNvSpPr/>
          <p:nvPr/>
        </p:nvSpPr>
        <p:spPr>
          <a:xfrm>
            <a:off x="7193954" y="2900829"/>
            <a:ext cx="1924478" cy="15458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A2E11-B453-B3E6-91A2-4843DEFC47EB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16295-20F5-48C5-B48C-76579C54F135}"/>
              </a:ext>
            </a:extLst>
          </p:cNvPr>
          <p:cNvSpPr txBox="1"/>
          <p:nvPr/>
        </p:nvSpPr>
        <p:spPr>
          <a:xfrm>
            <a:off x="-10400" y="6554288"/>
            <a:ext cx="6982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Structured Tuning for Semantic Role Labeling. 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Li, </a:t>
            </a:r>
            <a:r>
              <a:rPr lang="en-US" sz="1400" i="1" dirty="0" err="1">
                <a:solidFill>
                  <a:schemeClr val="tx2"/>
                </a:solidFill>
                <a:latin typeface="+mj-lt"/>
              </a:rPr>
              <a:t>Jawale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, Palmer and Srikumar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. ACL, 2020.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5CE65-BD1C-F554-1596-A30AB1A25856}"/>
              </a:ext>
            </a:extLst>
          </p:cNvPr>
          <p:cNvSpPr txBox="1"/>
          <p:nvPr/>
        </p:nvSpPr>
        <p:spPr>
          <a:xfrm>
            <a:off x="2146244" y="1262706"/>
            <a:ext cx="64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Each core argument can occur at most once in the output for a verb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8E1B0-5CE4-AC24-6151-B51145135288}"/>
              </a:ext>
            </a:extLst>
          </p:cNvPr>
          <p:cNvSpPr txBox="1"/>
          <p:nvPr/>
        </p:nvSpPr>
        <p:spPr>
          <a:xfrm>
            <a:off x="3007657" y="5648809"/>
            <a:ext cx="592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Compile into a differentiable expression using a t-norm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Minimize the negative of the expression as part of training</a:t>
            </a:r>
          </a:p>
        </p:txBody>
      </p:sp>
    </p:spTree>
    <p:extLst>
      <p:ext uri="{BB962C8B-B14F-4D97-AF65-F5344CB8AC3E}">
        <p14:creationId xmlns:p14="http://schemas.microsoft.com/office/powerpoint/2010/main" val="28302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9" grpId="0" animBg="1"/>
      <p:bldP spid="20" grpId="0" animBg="1"/>
      <p:bldP spid="21" grpId="0" animBg="1"/>
      <p:bldP spid="22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AB63-E3A1-604C-A37C-A4608792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SRL: Unique Core Roles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CA70A-6D5F-064C-9157-F36C9116B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This is mapped via combination of product and Gödel t-norms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eqArr>
                                            <m:eqArr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CA70A-6D5F-064C-9157-F36C9116B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15D1034-3DDD-DD41-B5C8-A12A04A4B8C3}"/>
              </a:ext>
            </a:extLst>
          </p:cNvPr>
          <p:cNvGrpSpPr/>
          <p:nvPr/>
        </p:nvGrpSpPr>
        <p:grpSpPr>
          <a:xfrm>
            <a:off x="5178489" y="3941150"/>
            <a:ext cx="3310853" cy="1479367"/>
            <a:chOff x="4777273" y="3863182"/>
            <a:chExt cx="3310853" cy="14793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27E8F0-43A1-5E4B-819A-022B77316CB9}"/>
                </a:ext>
              </a:extLst>
            </p:cNvPr>
            <p:cNvSpPr txBox="1"/>
            <p:nvPr/>
          </p:nvSpPr>
          <p:spPr>
            <a:xfrm>
              <a:off x="4851919" y="4973217"/>
              <a:ext cx="3236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Model probabilities for this label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6DA2A3-3C11-3D4A-8559-7CA9ABF4A3FE}"/>
                </a:ext>
              </a:extLst>
            </p:cNvPr>
            <p:cNvSpPr/>
            <p:nvPr/>
          </p:nvSpPr>
          <p:spPr>
            <a:xfrm>
              <a:off x="4777273" y="3863182"/>
              <a:ext cx="858417" cy="326420"/>
            </a:xfrm>
            <a:prstGeom prst="rect">
              <a:avLst/>
            </a:prstGeom>
            <a:solidFill>
              <a:schemeClr val="accent1">
                <a:alpha val="3493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1EB945-35F9-7F4B-9551-7F731E275C30}"/>
                </a:ext>
              </a:extLst>
            </p:cNvPr>
            <p:cNvSpPr/>
            <p:nvPr/>
          </p:nvSpPr>
          <p:spPr>
            <a:xfrm>
              <a:off x="7229709" y="3863182"/>
              <a:ext cx="858417" cy="326420"/>
            </a:xfrm>
            <a:prstGeom prst="rect">
              <a:avLst/>
            </a:prstGeom>
            <a:solidFill>
              <a:schemeClr val="accent1">
                <a:alpha val="3493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5AA946-BE65-FC47-8D37-C5649C7ECFFC}"/>
                </a:ext>
              </a:extLst>
            </p:cNvPr>
            <p:cNvCxnSpPr>
              <a:stCxn id="16" idx="0"/>
              <a:endCxn id="17" idx="2"/>
            </p:cNvCxnSpPr>
            <p:nvPr/>
          </p:nvCxnSpPr>
          <p:spPr>
            <a:xfrm flipH="1" flipV="1">
              <a:off x="5206482" y="4189602"/>
              <a:ext cx="1263541" cy="78361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5E5EA-9822-B342-9F5A-52AEAF9E8586}"/>
                </a:ext>
              </a:extLst>
            </p:cNvPr>
            <p:cNvCxnSpPr>
              <a:cxnSpLocks/>
              <a:stCxn id="16" idx="0"/>
              <a:endCxn id="18" idx="2"/>
            </p:cNvCxnSpPr>
            <p:nvPr/>
          </p:nvCxnSpPr>
          <p:spPr>
            <a:xfrm flipV="1">
              <a:off x="6470023" y="4189602"/>
              <a:ext cx="1188895" cy="78361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C24FE6-A8B2-B745-88E1-8374855E05BD}"/>
              </a:ext>
            </a:extLst>
          </p:cNvPr>
          <p:cNvSpPr txBox="1"/>
          <p:nvPr/>
        </p:nvSpPr>
        <p:spPr>
          <a:xfrm>
            <a:off x="0" y="6456626"/>
            <a:ext cx="323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(Conversion details in the paper)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8CC8D-3648-604F-B017-2A17939F9900}"/>
              </a:ext>
            </a:extLst>
          </p:cNvPr>
          <p:cNvSpPr txBox="1"/>
          <p:nvPr/>
        </p:nvSpPr>
        <p:spPr>
          <a:xfrm>
            <a:off x="2007616" y="5599904"/>
            <a:ext cx="8176767" cy="36933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Whenever the model assigns high probabilities to invalid outputs, the loss will be high.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07345-70CC-6EE8-3F97-B5971C1148CC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D06DB-5DB7-3E12-EFBF-01A10F25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FF27-77CB-2043-AD67-617BDF23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constraints (informally)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C635-0A7B-C740-9D75-E840FC2EF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The exclusively overlapping role constraint:</a:t>
            </a:r>
          </a:p>
          <a:p>
            <a:pPr lvl="1"/>
            <a:r>
              <a:rPr lang="en-US" dirty="0"/>
              <a:t>In any sentence, an argument for a predicate can either be contained in, or fully outside, the argument for any predicate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The frame core role constraint</a:t>
            </a:r>
          </a:p>
          <a:p>
            <a:pPr lvl="1"/>
            <a:r>
              <a:rPr lang="en-US" dirty="0"/>
              <a:t>A verb can have only those core arguments that are defined in </a:t>
            </a:r>
            <a:r>
              <a:rPr lang="en-US" dirty="0" err="1"/>
              <a:t>PropBank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CA869-002F-4447-B94B-25E0502BFAB1}"/>
              </a:ext>
            </a:extLst>
          </p:cNvPr>
          <p:cNvGrpSpPr/>
          <p:nvPr/>
        </p:nvGrpSpPr>
        <p:grpSpPr>
          <a:xfrm>
            <a:off x="1138335" y="3116424"/>
            <a:ext cx="2799183" cy="1203649"/>
            <a:chOff x="1138335" y="3116424"/>
            <a:chExt cx="2799183" cy="12036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4A6EED-C26F-014B-BB38-5D27FBCB2A5F}"/>
                </a:ext>
              </a:extLst>
            </p:cNvPr>
            <p:cNvSpPr/>
            <p:nvPr/>
          </p:nvSpPr>
          <p:spPr>
            <a:xfrm>
              <a:off x="1393372" y="3429000"/>
              <a:ext cx="2021632" cy="237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3768C-2F71-9549-98B4-E89F9E36A8B6}"/>
                </a:ext>
              </a:extLst>
            </p:cNvPr>
            <p:cNvSpPr/>
            <p:nvPr/>
          </p:nvSpPr>
          <p:spPr>
            <a:xfrm>
              <a:off x="1822580" y="3744216"/>
              <a:ext cx="1138335" cy="2379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E6E4EA-582F-064D-8A81-BEF8F7CED9C8}"/>
                </a:ext>
              </a:extLst>
            </p:cNvPr>
            <p:cNvSpPr/>
            <p:nvPr/>
          </p:nvSpPr>
          <p:spPr>
            <a:xfrm>
              <a:off x="1138335" y="3116424"/>
              <a:ext cx="2799183" cy="120364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384263-118A-6348-8B2C-A0EC3654C96E}"/>
              </a:ext>
            </a:extLst>
          </p:cNvPr>
          <p:cNvGrpSpPr/>
          <p:nvPr/>
        </p:nvGrpSpPr>
        <p:grpSpPr>
          <a:xfrm>
            <a:off x="4365690" y="3116424"/>
            <a:ext cx="3943739" cy="1203649"/>
            <a:chOff x="4043265" y="3116424"/>
            <a:chExt cx="3943739" cy="1203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B9ACA8-49C0-D347-8823-B68C12A3936B}"/>
                </a:ext>
              </a:extLst>
            </p:cNvPr>
            <p:cNvSpPr/>
            <p:nvPr/>
          </p:nvSpPr>
          <p:spPr>
            <a:xfrm>
              <a:off x="6562530" y="3748133"/>
              <a:ext cx="1138335" cy="2379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8E24B-9A22-424A-9F09-1931AFBA384B}"/>
                </a:ext>
              </a:extLst>
            </p:cNvPr>
            <p:cNvSpPr/>
            <p:nvPr/>
          </p:nvSpPr>
          <p:spPr>
            <a:xfrm>
              <a:off x="4074368" y="3429000"/>
              <a:ext cx="2021632" cy="237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80C417-F71E-7D46-AB68-C8CE418E0E5C}"/>
                </a:ext>
              </a:extLst>
            </p:cNvPr>
            <p:cNvSpPr/>
            <p:nvPr/>
          </p:nvSpPr>
          <p:spPr>
            <a:xfrm>
              <a:off x="4043265" y="3116424"/>
              <a:ext cx="3943739" cy="120364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B79B45-F2B0-B347-BAD9-9D89CD87AFF2}"/>
              </a:ext>
            </a:extLst>
          </p:cNvPr>
          <p:cNvGrpSpPr/>
          <p:nvPr/>
        </p:nvGrpSpPr>
        <p:grpSpPr>
          <a:xfrm>
            <a:off x="8737600" y="3116424"/>
            <a:ext cx="2950547" cy="1203649"/>
            <a:chOff x="8737600" y="3116423"/>
            <a:chExt cx="2950547" cy="12036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1464DA-B77B-2348-A0D0-43999AD11867}"/>
                </a:ext>
              </a:extLst>
            </p:cNvPr>
            <p:cNvSpPr/>
            <p:nvPr/>
          </p:nvSpPr>
          <p:spPr>
            <a:xfrm>
              <a:off x="10444065" y="3659185"/>
              <a:ext cx="1138335" cy="2379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319D86-5721-8348-9C0E-34818A5F7D13}"/>
                </a:ext>
              </a:extLst>
            </p:cNvPr>
            <p:cNvSpPr/>
            <p:nvPr/>
          </p:nvSpPr>
          <p:spPr>
            <a:xfrm>
              <a:off x="8879634" y="3294013"/>
              <a:ext cx="2021632" cy="2379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CBBA22-CCBB-C84E-A75D-A6C758F3A411}"/>
                </a:ext>
              </a:extLst>
            </p:cNvPr>
            <p:cNvSpPr/>
            <p:nvPr/>
          </p:nvSpPr>
          <p:spPr>
            <a:xfrm>
              <a:off x="8737600" y="3116423"/>
              <a:ext cx="2950547" cy="120364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250E7E-626D-0F47-96DD-3353DE5131C9}"/>
              </a:ext>
            </a:extLst>
          </p:cNvPr>
          <p:cNvSpPr txBox="1"/>
          <p:nvPr/>
        </p:nvSpPr>
        <p:spPr>
          <a:xfrm>
            <a:off x="1161669" y="3849494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C9413-554C-374C-BDC9-49CA68371633}"/>
              </a:ext>
            </a:extLst>
          </p:cNvPr>
          <p:cNvSpPr txBox="1"/>
          <p:nvPr/>
        </p:nvSpPr>
        <p:spPr>
          <a:xfrm>
            <a:off x="4352207" y="386318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F5BE6-2251-7348-B7ED-BA1336ED8C19}"/>
              </a:ext>
            </a:extLst>
          </p:cNvPr>
          <p:cNvSpPr txBox="1"/>
          <p:nvPr/>
        </p:nvSpPr>
        <p:spPr>
          <a:xfrm>
            <a:off x="8737600" y="3812428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A9521-5858-2744-B00D-C8BCDD78E5DF}"/>
              </a:ext>
            </a:extLst>
          </p:cNvPr>
          <p:cNvSpPr txBox="1"/>
          <p:nvPr/>
        </p:nvSpPr>
        <p:spPr>
          <a:xfrm>
            <a:off x="5042243" y="1200632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Both compiled to losses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3AA54-486B-0AE2-941E-33CFDD402E81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F7A9B5-F34C-ECB4-BB5F-D3159F97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97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A150D8-9790-8A4B-84D9-4B458046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The low data regime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733023-CBC4-8F44-B040-D4380E78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1777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Train with 3% data with and without constraints</a:t>
            </a:r>
          </a:p>
          <a:p>
            <a:pPr lvl="1"/>
            <a:endParaRPr lang="en-US" sz="2000" dirty="0"/>
          </a:p>
          <a:p>
            <a:r>
              <a:rPr lang="en-US" sz="2400" dirty="0"/>
              <a:t>Constraints greatly improve precision in the low data regime over the strong </a:t>
            </a:r>
            <a:r>
              <a:rPr lang="en-US" sz="2400" dirty="0" err="1"/>
              <a:t>RoBERTa</a:t>
            </a:r>
            <a:r>
              <a:rPr lang="en-US" sz="2400" dirty="0"/>
              <a:t> baseline</a:t>
            </a:r>
          </a:p>
          <a:p>
            <a:endParaRPr lang="en-US" sz="2400" dirty="0"/>
          </a:p>
          <a:p>
            <a:r>
              <a:rPr lang="en-US" sz="2400" dirty="0"/>
              <a:t>Constraint violations reduced, especially for unique core roles and the frame constraints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/>
              <p:nvPr/>
            </p:nvSpPr>
            <p:spPr>
              <a:xfrm>
                <a:off x="7927370" y="2384931"/>
                <a:ext cx="34958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CoNLL 05: 70.48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72.6</a:t>
                </a:r>
              </a:p>
              <a:p>
                <a:r>
                  <a:rPr lang="en-US" dirty="0" err="1">
                    <a:solidFill>
                      <a:schemeClr val="accent1"/>
                    </a:solidFill>
                    <a:latin typeface="+mj-lt"/>
                  </a:rPr>
                  <a:t>CoNLL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12:  74.79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76.31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70" y="2384931"/>
                <a:ext cx="3495869" cy="646331"/>
              </a:xfrm>
              <a:prstGeom prst="rect">
                <a:avLst/>
              </a:prstGeom>
              <a:blipFill>
                <a:blip r:embed="rId2"/>
                <a:stretch>
                  <a:fillRect l="-144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CCBE47-537D-5A4B-B3B8-73727B0B25C8}"/>
              </a:ext>
            </a:extLst>
          </p:cNvPr>
          <p:cNvSpPr/>
          <p:nvPr/>
        </p:nvSpPr>
        <p:spPr>
          <a:xfrm>
            <a:off x="7927370" y="1550013"/>
            <a:ext cx="2771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</a:rPr>
              <a:t>CoNLL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05: 1.1k examples</a:t>
            </a:r>
          </a:p>
          <a:p>
            <a:r>
              <a:rPr lang="en-US" dirty="0" err="1">
                <a:solidFill>
                  <a:schemeClr val="accent1"/>
                </a:solidFill>
                <a:latin typeface="+mj-lt"/>
              </a:rPr>
              <a:t>CoNLL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12: 2.7k examples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1D2D-7542-4145-B4BC-24091D0C0A8A}"/>
              </a:ext>
            </a:extLst>
          </p:cNvPr>
          <p:cNvSpPr txBox="1"/>
          <p:nvPr/>
        </p:nvSpPr>
        <p:spPr>
          <a:xfrm>
            <a:off x="7927370" y="3031262"/>
            <a:ext cx="394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F-scores also improve (paper has details)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C603F-BA66-EE60-6C11-29952F110F6F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D96D-A285-F159-C9C2-2C22C7F0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79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A150D8-9790-8A4B-84D9-4B458046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More training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733023-CBC4-8F44-B040-D4380E78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1777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Train with the full </a:t>
            </a:r>
            <a:r>
              <a:rPr lang="en-US" sz="2400" dirty="0" err="1"/>
              <a:t>CoNLL</a:t>
            </a:r>
            <a:r>
              <a:rPr lang="en-US" sz="2400" dirty="0"/>
              <a:t> 05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Surprisingly still better in terms of precision, recall and f-scores, though the margin is lower</a:t>
            </a:r>
          </a:p>
          <a:p>
            <a:pPr lvl="1"/>
            <a:r>
              <a:rPr lang="en-US" sz="2000" dirty="0"/>
              <a:t>Strong out of domain performance on Brown corpus data</a:t>
            </a:r>
          </a:p>
          <a:p>
            <a:endParaRPr lang="en-US" sz="2400" dirty="0"/>
          </a:p>
          <a:p>
            <a:r>
              <a:rPr lang="en-US" sz="2400" dirty="0"/>
              <a:t>Constraint violations reduced for unique core roles and the frame constraints</a:t>
            </a:r>
          </a:p>
          <a:p>
            <a:pPr lvl="1"/>
            <a:r>
              <a:rPr lang="en-US" sz="2000" dirty="0"/>
              <a:t>The unconstrained model doesn’t seem to violate the exclusive overlap constraint!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/>
              <p:nvPr/>
            </p:nvSpPr>
            <p:spPr>
              <a:xfrm>
                <a:off x="7927370" y="2602310"/>
                <a:ext cx="34958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Test f-score: 87.85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88.03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Brown f-score: 78.64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79.80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70" y="2602310"/>
                <a:ext cx="3495869" cy="646331"/>
              </a:xfrm>
              <a:prstGeom prst="rect">
                <a:avLst/>
              </a:prstGeom>
              <a:blipFill>
                <a:blip r:embed="rId2"/>
                <a:stretch>
                  <a:fillRect l="-144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CCBE47-537D-5A4B-B3B8-73727B0B25C8}"/>
              </a:ext>
            </a:extLst>
          </p:cNvPr>
          <p:cNvSpPr/>
          <p:nvPr/>
        </p:nvSpPr>
        <p:spPr>
          <a:xfrm>
            <a:off x="7927371" y="1600201"/>
            <a:ext cx="2771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</a:rPr>
              <a:t>CoNLL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05: 35k examples, 91k propositions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ABDD0-154B-7056-5D58-30A7788EFC59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1A833-350F-54BA-FF17-0B42BD88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34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A150D8-9790-8A4B-84D9-4B458046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Even more training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733023-CBC4-8F44-B040-D4380E78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1777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Train with the full </a:t>
            </a:r>
            <a:r>
              <a:rPr lang="en-US" sz="2400" dirty="0" err="1"/>
              <a:t>CoNLL</a:t>
            </a:r>
            <a:r>
              <a:rPr lang="en-US" sz="2400" dirty="0"/>
              <a:t> 12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Constrained and unconstrained models are comparable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If you have a lot of data, it is okay to believe the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/>
              <p:nvPr/>
            </p:nvSpPr>
            <p:spPr>
              <a:xfrm>
                <a:off x="7927370" y="2918549"/>
                <a:ext cx="34958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Test f-score: 86.4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86.61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3BCE8-FD90-9845-83BC-0577B5BC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70" y="2918549"/>
                <a:ext cx="3495869" cy="369332"/>
              </a:xfrm>
              <a:prstGeom prst="rect">
                <a:avLst/>
              </a:prstGeom>
              <a:blipFill>
                <a:blip r:embed="rId2"/>
                <a:stretch>
                  <a:fillRect l="-144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CCBE47-537D-5A4B-B3B8-73727B0B25C8}"/>
              </a:ext>
            </a:extLst>
          </p:cNvPr>
          <p:cNvSpPr/>
          <p:nvPr/>
        </p:nvSpPr>
        <p:spPr>
          <a:xfrm>
            <a:off x="7927371" y="1600201"/>
            <a:ext cx="2771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</a:rPr>
              <a:t>CoNLL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12: 90k examples, 253k propositions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D6D44-5F25-5F12-507D-1EAD2E32FF8D}"/>
              </a:ext>
            </a:extLst>
          </p:cNvPr>
          <p:cNvSpPr txBox="1"/>
          <p:nvPr/>
        </p:nvSpPr>
        <p:spPr>
          <a:xfrm>
            <a:off x="0" y="-4207"/>
            <a:ext cx="363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Case study 3: Semantic Role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4816-7EDD-3DDB-8BAC-C766A1A3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via soft logic helps neural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2"/>
                </a:solidFill>
              </a:rPr>
              <a:t>Successful experiments across many different tasks 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Natural language inference</a:t>
            </a:r>
            <a:endParaRPr lang="en-US" sz="1400" dirty="0"/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Question answering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Text chunking 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Semantic role labeling 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Joint digit recognition and numerical operations over them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Information extraction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Dialogue labeling</a:t>
            </a:r>
          </a:p>
          <a:p>
            <a:pPr lvl="1" defTabSz="914400">
              <a:spcBef>
                <a:spcPts val="0"/>
              </a:spcBef>
              <a:buFont typeface="Arial" charset="0"/>
              <a:buChar char="•"/>
            </a:pPr>
            <a:endParaRPr lang="en-US" sz="2400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2"/>
                </a:solidFill>
              </a:rPr>
              <a:t>General flavor of results</a:t>
            </a:r>
          </a:p>
          <a:p>
            <a:pPr marL="971550" lvl="1" indent="-514350" defTabSz="9144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When we have less data, knowledge gives better statistical models</a:t>
            </a:r>
          </a:p>
          <a:p>
            <a:pPr marL="971550" lvl="1" indent="-514350" defTabSz="9144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We can “inject” invariances into learned systems…</a:t>
            </a:r>
          </a:p>
          <a:p>
            <a:pPr marL="857250" lvl="2" indent="0" defTabSz="914400">
              <a:spcBef>
                <a:spcPts val="0"/>
              </a:spcBef>
              <a:buNone/>
            </a:pPr>
            <a:r>
              <a:rPr lang="en-US" sz="2000" dirty="0"/>
              <a:t>…which are sometimes not learned, even with lots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395CF-058E-B34C-CEEE-64E2CA859D02}"/>
              </a:ext>
            </a:extLst>
          </p:cNvPr>
          <p:cNvSpPr txBox="1"/>
          <p:nvPr/>
        </p:nvSpPr>
        <p:spPr>
          <a:xfrm>
            <a:off x="0" y="6465240"/>
            <a:ext cx="11396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Check out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pylon</a:t>
            </a:r>
            <a:r>
              <a:rPr lang="en-US" b="1" dirty="0">
                <a:latin typeface="+mj-lt"/>
              </a:rPr>
              <a:t>: A </a:t>
            </a:r>
            <a:r>
              <a:rPr lang="en-US" b="1" dirty="0" err="1">
                <a:latin typeface="+mj-lt"/>
              </a:rPr>
              <a:t>PyTorch</a:t>
            </a:r>
            <a:r>
              <a:rPr lang="en-US" b="1" dirty="0">
                <a:latin typeface="+mj-lt"/>
              </a:rPr>
              <a:t> Framework for Learning with Constraints</a:t>
            </a:r>
            <a:r>
              <a:rPr lang="en-US" dirty="0">
                <a:latin typeface="+mj-lt"/>
              </a:rPr>
              <a:t> (https://pylon-</a:t>
            </a:r>
            <a:r>
              <a:rPr lang="en-US" dirty="0" err="1">
                <a:latin typeface="+mj-lt"/>
              </a:rPr>
              <a:t>lib.github.io</a:t>
            </a:r>
            <a:r>
              <a:rPr lang="en-US" dirty="0">
                <a:latin typeface="+mj-lt"/>
              </a:rPr>
              <a:t>/)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73C0A-AFDF-ED6D-1321-C69DC2A1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Can neural networks understand text?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2695" y="1417638"/>
            <a:ext cx="75866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	John is on a train to Berlin. </a:t>
            </a:r>
          </a:p>
          <a:p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H</a:t>
            </a:r>
            <a:r>
              <a:rPr lang="en-US" sz="2400" dirty="0">
                <a:latin typeface="+mj-lt"/>
              </a:rPr>
              <a:t> 	John is traveling to Berlin. </a:t>
            </a:r>
          </a:p>
          <a:p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Z</a:t>
            </a:r>
            <a:r>
              <a:rPr lang="en-US" sz="2400" dirty="0">
                <a:latin typeface="+mj-lt"/>
              </a:rPr>
              <a:t>	John is having lunch in Berlin.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10350" y="5076015"/>
            <a:ext cx="75713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i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P entails H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2400" i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H contradicts Z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	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then </a:t>
            </a:r>
            <a:r>
              <a:rPr lang="en-US" sz="24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 contradicts 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5125" y="4799015"/>
            <a:ext cx="218175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Violates this invariant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4290" y="6067676"/>
            <a:ext cx="7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 BERT-based model that gets ~90% on benchmark data violates this invariant on 46% of a large collection of sentence triples.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2060" y="4150159"/>
            <a:ext cx="630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same system </a:t>
            </a:r>
            <a:r>
              <a:rPr lang="en-US">
                <a:latin typeface="+mj-lt"/>
              </a:rPr>
              <a:t>cannot simultaneously hold these three beliefs!</a:t>
            </a:r>
            <a:endParaRPr lang="en-US" dirty="0">
              <a:latin typeface="+mj-lt"/>
            </a:endParaRPr>
          </a:p>
        </p:txBody>
      </p:sp>
      <p:sp>
        <p:nvSpPr>
          <p:cNvPr id="14" name="Google Shape;86;p14"/>
          <p:cNvSpPr txBox="1"/>
          <p:nvPr/>
        </p:nvSpPr>
        <p:spPr>
          <a:xfrm>
            <a:off x="3096768" y="5313493"/>
            <a:ext cx="5998464" cy="87826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>
                <a:latin typeface="+mj-lt"/>
                <a:ea typeface="Courier" charset="0"/>
                <a:cs typeface="Courier" charset="0"/>
                <a:sym typeface="Roboto"/>
              </a:rPr>
              <a:t>Can neural networks use such “theory” in the form of invariant knowledge?</a:t>
            </a:r>
            <a:endParaRPr sz="2400" dirty="0">
              <a:latin typeface="+mj-lt"/>
              <a:ea typeface="Courier" charset="0"/>
              <a:cs typeface="Courier" charset="0"/>
              <a:sym typeface="Roboto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103066" y="1908606"/>
            <a:ext cx="940330" cy="1492275"/>
            <a:chOff x="7584326" y="1559687"/>
            <a:chExt cx="940330" cy="1492275"/>
          </a:xfrm>
        </p:grpSpPr>
        <p:sp>
          <p:nvSpPr>
            <p:cNvPr id="7" name="Rectangle 6"/>
            <p:cNvSpPr/>
            <p:nvPr/>
          </p:nvSpPr>
          <p:spPr>
            <a:xfrm>
              <a:off x="8195720" y="1559687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+mj-lt"/>
                </a:rPr>
                <a:t>P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95720" y="2682630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+mj-lt"/>
                </a:rPr>
                <a:t>H</a:t>
              </a:r>
            </a:p>
          </p:txBody>
        </p:sp>
        <p:cxnSp>
          <p:nvCxnSpPr>
            <p:cNvPr id="10" name="Straight Arrow Connector 9"/>
            <p:cNvCxnSpPr>
              <a:stCxn id="7" idx="2"/>
              <a:endCxn id="15" idx="0"/>
            </p:cNvCxnSpPr>
            <p:nvPr/>
          </p:nvCxnSpPr>
          <p:spPr>
            <a:xfrm>
              <a:off x="8349769" y="1929019"/>
              <a:ext cx="10419" cy="753611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584326" y="21131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Entails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93408" y="3031549"/>
            <a:ext cx="1702259" cy="603650"/>
            <a:chOff x="8474668" y="2682630"/>
            <a:chExt cx="1702259" cy="603650"/>
          </a:xfrm>
        </p:grpSpPr>
        <p:sp>
          <p:nvSpPr>
            <p:cNvPr id="18" name="Rectangle 17"/>
            <p:cNvSpPr/>
            <p:nvPr/>
          </p:nvSpPr>
          <p:spPr>
            <a:xfrm>
              <a:off x="9881653" y="2682630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+mj-lt"/>
                </a:rPr>
                <a:t>Z</a:t>
              </a:r>
            </a:p>
          </p:txBody>
        </p:sp>
        <p:cxnSp>
          <p:nvCxnSpPr>
            <p:cNvPr id="19" name="Straight Arrow Connector 18"/>
            <p:cNvCxnSpPr>
              <a:stCxn id="15" idx="3"/>
              <a:endCxn id="18" idx="1"/>
            </p:cNvCxnSpPr>
            <p:nvPr/>
          </p:nvCxnSpPr>
          <p:spPr>
            <a:xfrm>
              <a:off x="8524656" y="2867296"/>
              <a:ext cx="1356997" cy="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474668" y="2916948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+mj-lt"/>
                </a:rPr>
                <a:t>Contradicts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22558" y="2093272"/>
            <a:ext cx="1763656" cy="938277"/>
            <a:chOff x="8503818" y="1744353"/>
            <a:chExt cx="1763656" cy="938277"/>
          </a:xfrm>
        </p:grpSpPr>
        <p:cxnSp>
          <p:nvCxnSpPr>
            <p:cNvPr id="24" name="Straight Arrow Connector 23"/>
            <p:cNvCxnSpPr>
              <a:stCxn id="7" idx="3"/>
              <a:endCxn id="18" idx="0"/>
            </p:cNvCxnSpPr>
            <p:nvPr/>
          </p:nvCxnSpPr>
          <p:spPr>
            <a:xfrm>
              <a:off x="8503818" y="1744353"/>
              <a:ext cx="1525472" cy="938277"/>
            </a:xfrm>
            <a:prstGeom prst="straightConnector1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1906617">
              <a:off x="8537770" y="1765090"/>
              <a:ext cx="1729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No relationship?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AA91E7-A649-8A40-8AEA-1BB4D119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FB9B7-268F-A497-FD59-A390D93FE80E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Example 1: 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616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965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5" grpId="0"/>
      <p:bldP spid="5" grpId="1"/>
      <p:bldP spid="6" grpId="0"/>
      <p:bldP spid="6" grpId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183F-C344-0254-2464-CAE67201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r>
              <a:rPr lang="en-US" baseline="30000" dirty="0"/>
              <a:t>*</a:t>
            </a:r>
            <a:r>
              <a:rPr lang="en-US" dirty="0"/>
              <a:t> define predicates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93C84-62C0-8698-7CDE-786E4078F583}"/>
              </a:ext>
            </a:extLst>
          </p:cNvPr>
          <p:cNvSpPr txBox="1"/>
          <p:nvPr/>
        </p:nvSpPr>
        <p:spPr>
          <a:xfrm>
            <a:off x="838200" y="4817199"/>
            <a:ext cx="1040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Labeled datasets show examples of these predicates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Models try to find the best fitting predicates given their arguments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F7D01-3CB2-F6AC-AE37-62EC362B934E}"/>
              </a:ext>
            </a:extLst>
          </p:cNvPr>
          <p:cNvSpPr txBox="1"/>
          <p:nvPr/>
        </p:nvSpPr>
        <p:spPr>
          <a:xfrm>
            <a:off x="838200" y="1763932"/>
            <a:ext cx="1029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Example</a:t>
            </a:r>
            <a:r>
              <a:rPr lang="en-US" sz="2400" dirty="0">
                <a:latin typeface="+mj-lt"/>
              </a:rPr>
              <a:t>: The natural language inference task defines three predicates called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Entail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(P,H)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(P,H)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and</a:t>
            </a:r>
            <a:r>
              <a:rPr lang="en-US" sz="2400" dirty="0">
                <a:solidFill>
                  <a:schemeClr val="accent6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(P,H)</a:t>
            </a:r>
            <a:endParaRPr lang="en-US" sz="2400" dirty="0">
              <a:solidFill>
                <a:schemeClr val="accent4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B7795A-DEEE-0E82-F830-9D6FBE2499E6}"/>
              </a:ext>
            </a:extLst>
          </p:cNvPr>
          <p:cNvGrpSpPr/>
          <p:nvPr/>
        </p:nvGrpSpPr>
        <p:grpSpPr>
          <a:xfrm>
            <a:off x="2148122" y="3013565"/>
            <a:ext cx="9073270" cy="1384995"/>
            <a:chOff x="2148122" y="2736500"/>
            <a:chExt cx="9073270" cy="13849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8E1447-1B7E-5F0F-2822-710FB5F46105}"/>
                </a:ext>
              </a:extLst>
            </p:cNvPr>
            <p:cNvSpPr/>
            <p:nvPr/>
          </p:nvSpPr>
          <p:spPr>
            <a:xfrm>
              <a:off x="2148122" y="2828835"/>
              <a:ext cx="464179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+mj-lt"/>
                </a:rPr>
                <a:t>P</a:t>
              </a:r>
              <a:r>
                <a:rPr lang="en-US" sz="2400" dirty="0">
                  <a:latin typeface="+mj-lt"/>
                </a:rPr>
                <a:t>	John is on a train to Berlin. </a:t>
              </a:r>
            </a:p>
            <a:p>
              <a:endParaRPr lang="en-US" sz="2400" dirty="0">
                <a:solidFill>
                  <a:schemeClr val="accent1"/>
                </a:solidFill>
                <a:latin typeface="+mj-lt"/>
              </a:endParaRPr>
            </a:p>
            <a:p>
              <a:r>
                <a:rPr lang="en-US" sz="2400" dirty="0">
                  <a:latin typeface="+mj-lt"/>
                </a:rPr>
                <a:t>H 	John is traveling to Berlin.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5D0A24-CE03-8388-1D11-07C5B3A34265}"/>
                    </a:ext>
                  </a:extLst>
                </p:cNvPr>
                <p:cNvSpPr txBox="1"/>
                <p:nvPr/>
              </p:nvSpPr>
              <p:spPr>
                <a:xfrm>
                  <a:off x="7546988" y="2736500"/>
                  <a:ext cx="3674404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accent6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Entail</a:t>
                  </a:r>
                  <a:r>
                    <a:rPr lang="en-US" sz="28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(P, H)</a:t>
                  </a:r>
                </a:p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¬</m:t>
                      </m:r>
                    </m:oMath>
                  </a14:m>
                  <a:r>
                    <a:rPr lang="en-US" sz="2800" b="1" dirty="0">
                      <a:solidFill>
                        <a:schemeClr val="accent2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Contradict</a:t>
                  </a:r>
                  <a:r>
                    <a:rPr lang="en-US" sz="28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(P,H)</a:t>
                  </a:r>
                </a:p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¬</m:t>
                      </m:r>
                    </m:oMath>
                  </a14:m>
                  <a:r>
                    <a:rPr lang="en-US" sz="2800" b="1" dirty="0">
                      <a:solidFill>
                        <a:schemeClr val="bg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Neutral</a:t>
                  </a:r>
                  <a:r>
                    <a:rPr lang="en-US" sz="28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(P,H)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5D0A24-CE03-8388-1D11-07C5B3A34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988" y="2736500"/>
                  <a:ext cx="3674404" cy="1384995"/>
                </a:xfrm>
                <a:prstGeom prst="rect">
                  <a:avLst/>
                </a:prstGeom>
                <a:blipFill>
                  <a:blip r:embed="rId3"/>
                  <a:stretch>
                    <a:fillRect l="-3448" t="-4545" r="-2414" b="-1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800B38-6DEF-65A9-5E9D-CB6E773E3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9601" y="3428999"/>
              <a:ext cx="649224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242993-157D-3CF6-E4A6-DA85BB304E9B}"/>
              </a:ext>
            </a:extLst>
          </p:cNvPr>
          <p:cNvSpPr txBox="1"/>
          <p:nvPr/>
        </p:nvSpPr>
        <p:spPr>
          <a:xfrm>
            <a:off x="-65208" y="6488668"/>
            <a:ext cx="4667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* Tasks that require labeling examples or parts of them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A7CF-5866-9093-3F18-063092F7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841E-F11E-332A-E124-CABD2EC5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 as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60C36F-4422-1E91-2685-C42EA7943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Expected behavior</a:t>
                </a:r>
                <a:r>
                  <a:rPr lang="en-US" dirty="0"/>
                  <a:t>: “</a:t>
                </a:r>
                <a:r>
                  <a:rPr lang="en-US" i="1" dirty="0"/>
                  <a:t>If a sentence P entails a sentence H, and H entails the sentence Z, then P entails Z</a:t>
                </a:r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sentences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Entail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Entail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Entail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(</a:t>
                </a:r>
                <a:r>
                  <a:rPr lang="en-US" sz="2000" dirty="0"/>
                  <a:t>Four such valid transitivity constraints exist)</a:t>
                </a:r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Expected behavior</a:t>
                </a:r>
                <a:r>
                  <a:rPr lang="en-US" dirty="0"/>
                  <a:t>: “</a:t>
                </a:r>
                <a:r>
                  <a:rPr lang="en-US" i="1" dirty="0"/>
                  <a:t>The contradict predicate is symmetric.</a:t>
                </a:r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sentences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Contradict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Contradict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60C36F-4422-1E91-2685-C42EA7943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88F63F-ECC8-07A7-2076-C31283B30FA7}"/>
              </a:ext>
            </a:extLst>
          </p:cNvPr>
          <p:cNvSpPr txBox="1"/>
          <p:nvPr/>
        </p:nvSpPr>
        <p:spPr>
          <a:xfrm>
            <a:off x="0" y="6550223"/>
            <a:ext cx="10080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A Logic-Driven Framework for Consistency of Neural Models. 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Li, Gupta, Mehta and Srikumar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. EMNLP, 2019.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54C91-4A15-9B07-49AC-B9D1187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A2F1-8D7F-57B2-ECC1-0D9A099A46F7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Example 1: 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03557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D27B-FBF6-5949-89E1-E8EC263E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Semantic Role Labeling (SRL)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733B-F4C1-D84B-851D-E2F50563884E}"/>
              </a:ext>
            </a:extLst>
          </p:cNvPr>
          <p:cNvSpPr txBox="1"/>
          <p:nvPr/>
        </p:nvSpPr>
        <p:spPr>
          <a:xfrm>
            <a:off x="2490651" y="1140823"/>
            <a:ext cx="434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Who did what to whom, where, when, 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8582D-D947-5340-9C58-3CE753639C94}"/>
              </a:ext>
            </a:extLst>
          </p:cNvPr>
          <p:cNvSpPr txBox="1"/>
          <p:nvPr/>
        </p:nvSpPr>
        <p:spPr>
          <a:xfrm>
            <a:off x="3224156" y="2249675"/>
            <a:ext cx="574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mouse ate the cheese when the farmer left the kitchen.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B06DFF-9ED8-B84D-A995-F76BDBBF974A}"/>
              </a:ext>
            </a:extLst>
          </p:cNvPr>
          <p:cNvGrpSpPr/>
          <p:nvPr/>
        </p:nvGrpSpPr>
        <p:grpSpPr>
          <a:xfrm>
            <a:off x="3300549" y="2249675"/>
            <a:ext cx="5480050" cy="751878"/>
            <a:chOff x="3300549" y="2249675"/>
            <a:chExt cx="5480050" cy="7518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53CA444-C9BD-E149-A78C-FF16F9177AFE}"/>
                </a:ext>
              </a:extLst>
            </p:cNvPr>
            <p:cNvGrpSpPr/>
            <p:nvPr/>
          </p:nvGrpSpPr>
          <p:grpSpPr>
            <a:xfrm>
              <a:off x="3300549" y="2249675"/>
              <a:ext cx="1071154" cy="751878"/>
              <a:chOff x="3300549" y="2249675"/>
              <a:chExt cx="1071154" cy="75187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933A51-F9DA-A047-A618-2B04D1401FA8}"/>
                  </a:ext>
                </a:extLst>
              </p:cNvPr>
              <p:cNvSpPr/>
              <p:nvPr/>
            </p:nvSpPr>
            <p:spPr>
              <a:xfrm>
                <a:off x="3339737" y="2720606"/>
                <a:ext cx="992777" cy="280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Arg0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588DF8-40C9-A64C-AA9F-347224131DFB}"/>
                  </a:ext>
                </a:extLst>
              </p:cNvPr>
              <p:cNvSpPr/>
              <p:nvPr/>
            </p:nvSpPr>
            <p:spPr>
              <a:xfrm>
                <a:off x="3300549" y="2249675"/>
                <a:ext cx="1071154" cy="369332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B6325C-808D-B247-8A90-47D8CC058EB3}"/>
                </a:ext>
              </a:extLst>
            </p:cNvPr>
            <p:cNvGrpSpPr/>
            <p:nvPr/>
          </p:nvGrpSpPr>
          <p:grpSpPr>
            <a:xfrm>
              <a:off x="4729268" y="2249675"/>
              <a:ext cx="1022340" cy="751878"/>
              <a:chOff x="4729268" y="2249675"/>
              <a:chExt cx="1022340" cy="7518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E25E01-D11A-8D41-B06C-A0D98A4D5C28}"/>
                  </a:ext>
                </a:extLst>
              </p:cNvPr>
              <p:cNvSpPr/>
              <p:nvPr/>
            </p:nvSpPr>
            <p:spPr>
              <a:xfrm>
                <a:off x="4729268" y="2249675"/>
                <a:ext cx="1022340" cy="369332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121320F-0118-B045-A2A7-9208E5BEBA5B}"/>
                  </a:ext>
                </a:extLst>
              </p:cNvPr>
              <p:cNvSpPr/>
              <p:nvPr/>
            </p:nvSpPr>
            <p:spPr>
              <a:xfrm>
                <a:off x="4729268" y="2720606"/>
                <a:ext cx="992777" cy="280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Arg1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F076C7-22B3-024C-AB43-809FC756FE63}"/>
                </a:ext>
              </a:extLst>
            </p:cNvPr>
            <p:cNvGrpSpPr/>
            <p:nvPr/>
          </p:nvGrpSpPr>
          <p:grpSpPr>
            <a:xfrm>
              <a:off x="5774349" y="2249675"/>
              <a:ext cx="3006250" cy="751878"/>
              <a:chOff x="5774349" y="2249675"/>
              <a:chExt cx="3006250" cy="75187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C5D3393-DD4C-9B47-BFFD-82E1BB043B65}"/>
                  </a:ext>
                </a:extLst>
              </p:cNvPr>
              <p:cNvSpPr/>
              <p:nvPr/>
            </p:nvSpPr>
            <p:spPr>
              <a:xfrm>
                <a:off x="5774349" y="2249675"/>
                <a:ext cx="3006250" cy="369332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8432E6-F4C0-0442-BD63-7320A5A8F8C5}"/>
                  </a:ext>
                </a:extLst>
              </p:cNvPr>
              <p:cNvSpPr/>
              <p:nvPr/>
            </p:nvSpPr>
            <p:spPr>
              <a:xfrm>
                <a:off x="6785898" y="2720606"/>
                <a:ext cx="1407843" cy="280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Courier" pitchFamily="2" charset="0"/>
                  </a:rPr>
                  <a:t>ArgM</a:t>
                </a:r>
                <a:r>
                  <a:rPr lang="en-US" dirty="0">
                    <a:latin typeface="Courier" pitchFamily="2" charset="0"/>
                  </a:rPr>
                  <a:t>-TMP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EE961D-68DE-C34F-85CF-FC01288CCE87}"/>
                </a:ext>
              </a:extLst>
            </p:cNvPr>
            <p:cNvSpPr/>
            <p:nvPr/>
          </p:nvSpPr>
          <p:spPr>
            <a:xfrm>
              <a:off x="4393904" y="2250024"/>
              <a:ext cx="287026" cy="369332"/>
            </a:xfrm>
            <a:prstGeom prst="rect">
              <a:avLst/>
            </a:prstGeom>
            <a:solidFill>
              <a:schemeClr val="accent2">
                <a:alpha val="22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F153A7D7-A446-3742-B740-4A3A03B3670B}"/>
              </a:ext>
            </a:extLst>
          </p:cNvPr>
          <p:cNvGraphicFramePr>
            <a:graphicFrameLocks noGrp="1"/>
          </p:cNvGraphicFramePr>
          <p:nvPr/>
        </p:nvGraphicFramePr>
        <p:xfrm>
          <a:off x="2183523" y="4044233"/>
          <a:ext cx="4707788" cy="1483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4052816487"/>
                    </a:ext>
                  </a:extLst>
                </a:gridCol>
                <a:gridCol w="3296183">
                  <a:extLst>
                    <a:ext uri="{9D8B030D-6E8A-4147-A177-3AD203B41FA5}">
                      <a16:colId xmlns:a16="http://schemas.microsoft.com/office/drawing/2014/main" val="4049302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" pitchFamily="2" charset="0"/>
                        </a:rPr>
                        <a:t>Arg0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1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" pitchFamily="2" charset="0"/>
                        </a:rPr>
                        <a:t>Arg1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6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>
                          <a:latin typeface="Courier" pitchFamily="2" charset="0"/>
                        </a:rPr>
                        <a:t>ArgM</a:t>
                      </a:r>
                      <a:r>
                        <a:rPr lang="en-US" b="1" dirty="0">
                          <a:latin typeface="Courier" pitchFamily="2" charset="0"/>
                        </a:rPr>
                        <a:t>-TMP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the farmer left the 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27862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32AB2-37E9-DC42-9E15-ED35C9B026AE}"/>
              </a:ext>
            </a:extLst>
          </p:cNvPr>
          <p:cNvGrpSpPr/>
          <p:nvPr/>
        </p:nvGrpSpPr>
        <p:grpSpPr>
          <a:xfrm>
            <a:off x="6323487" y="2249675"/>
            <a:ext cx="2414113" cy="753213"/>
            <a:chOff x="6323487" y="2249675"/>
            <a:chExt cx="2414113" cy="7532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53B977-25FF-1346-A039-83228A80CE8D}"/>
                </a:ext>
              </a:extLst>
            </p:cNvPr>
            <p:cNvGrpSpPr/>
            <p:nvPr/>
          </p:nvGrpSpPr>
          <p:grpSpPr>
            <a:xfrm>
              <a:off x="6323487" y="2251010"/>
              <a:ext cx="1031966" cy="751878"/>
              <a:chOff x="3339737" y="2249675"/>
              <a:chExt cx="1031966" cy="75187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443BD17-764B-C443-B5DB-12C9EC018F02}"/>
                  </a:ext>
                </a:extLst>
              </p:cNvPr>
              <p:cNvSpPr/>
              <p:nvPr/>
            </p:nvSpPr>
            <p:spPr>
              <a:xfrm>
                <a:off x="3359331" y="2720606"/>
                <a:ext cx="992777" cy="280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Arg0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775B3BE-0CA6-0E4F-A193-FA2BFEF0DDB9}"/>
                  </a:ext>
                </a:extLst>
              </p:cNvPr>
              <p:cNvSpPr/>
              <p:nvPr/>
            </p:nvSpPr>
            <p:spPr>
              <a:xfrm>
                <a:off x="3339737" y="2249675"/>
                <a:ext cx="1031966" cy="369332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05C821-832E-C147-A68E-31E71E97570A}"/>
                </a:ext>
              </a:extLst>
            </p:cNvPr>
            <p:cNvGrpSpPr/>
            <p:nvPr/>
          </p:nvGrpSpPr>
          <p:grpSpPr>
            <a:xfrm>
              <a:off x="7715260" y="2249675"/>
              <a:ext cx="1022340" cy="751878"/>
              <a:chOff x="4729268" y="2249675"/>
              <a:chExt cx="1022340" cy="75187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EBE5C5-A094-CB40-9157-07D6788AAD48}"/>
                  </a:ext>
                </a:extLst>
              </p:cNvPr>
              <p:cNvSpPr/>
              <p:nvPr/>
            </p:nvSpPr>
            <p:spPr>
              <a:xfrm>
                <a:off x="4729268" y="2249675"/>
                <a:ext cx="1022340" cy="369332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D80F29-86B6-A547-AEF9-EF01554DE761}"/>
                  </a:ext>
                </a:extLst>
              </p:cNvPr>
              <p:cNvSpPr/>
              <p:nvPr/>
            </p:nvSpPr>
            <p:spPr>
              <a:xfrm>
                <a:off x="4729268" y="2720606"/>
                <a:ext cx="992777" cy="280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Arg1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48ADE1-F354-694F-B203-2C9618472647}"/>
                </a:ext>
              </a:extLst>
            </p:cNvPr>
            <p:cNvSpPr/>
            <p:nvPr/>
          </p:nvSpPr>
          <p:spPr>
            <a:xfrm>
              <a:off x="7377953" y="2249675"/>
              <a:ext cx="302724" cy="369332"/>
            </a:xfrm>
            <a:prstGeom prst="rect">
              <a:avLst/>
            </a:prstGeom>
            <a:solidFill>
              <a:schemeClr val="accent2">
                <a:alpha val="22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1" name="Table 22">
            <a:extLst>
              <a:ext uri="{FF2B5EF4-FFF2-40B4-BE49-F238E27FC236}">
                <a16:creationId xmlns:a16="http://schemas.microsoft.com/office/drawing/2014/main" id="{F16F9328-35D1-9C4B-AA2B-6957EBA0DA97}"/>
              </a:ext>
            </a:extLst>
          </p:cNvPr>
          <p:cNvGraphicFramePr>
            <a:graphicFrameLocks noGrp="1"/>
          </p:cNvGraphicFramePr>
          <p:nvPr/>
        </p:nvGraphicFramePr>
        <p:xfrm>
          <a:off x="6948407" y="4044233"/>
          <a:ext cx="2399537" cy="1112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65505">
                  <a:extLst>
                    <a:ext uri="{9D8B030D-6E8A-4147-A177-3AD203B41FA5}">
                      <a16:colId xmlns:a16="http://schemas.microsoft.com/office/drawing/2014/main" val="4052816487"/>
                    </a:ext>
                  </a:extLst>
                </a:gridCol>
                <a:gridCol w="1534032">
                  <a:extLst>
                    <a:ext uri="{9D8B030D-6E8A-4147-A177-3AD203B41FA5}">
                      <a16:colId xmlns:a16="http://schemas.microsoft.com/office/drawing/2014/main" val="4049302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left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" pitchFamily="2" charset="0"/>
                        </a:rPr>
                        <a:t>Arg0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farmer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1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" pitchFamily="2" charset="0"/>
                        </a:rPr>
                        <a:t>Arg1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64381"/>
                  </a:ext>
                </a:extLst>
              </a:tr>
            </a:tbl>
          </a:graphicData>
        </a:graphic>
      </p:graphicFrame>
      <p:pic>
        <p:nvPicPr>
          <p:cNvPr id="45" name="Graphic 44" descr="Rat">
            <a:extLst>
              <a:ext uri="{FF2B5EF4-FFF2-40B4-BE49-F238E27FC236}">
                <a16:creationId xmlns:a16="http://schemas.microsoft.com/office/drawing/2014/main" id="{EC5BF5BA-23E6-6244-B77D-982144CB8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027" y="4007243"/>
            <a:ext cx="914400" cy="914400"/>
          </a:xfrm>
          <a:prstGeom prst="rect">
            <a:avLst/>
          </a:prstGeom>
        </p:spPr>
      </p:pic>
      <p:pic>
        <p:nvPicPr>
          <p:cNvPr id="47" name="Graphic 46" descr="Farmer">
            <a:extLst>
              <a:ext uri="{FF2B5EF4-FFF2-40B4-BE49-F238E27FC236}">
                <a16:creationId xmlns:a16="http://schemas.microsoft.com/office/drawing/2014/main" id="{FCAD114B-6C24-CF40-96FC-3DE69CB11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1277" y="3913093"/>
            <a:ext cx="742039" cy="742039"/>
          </a:xfrm>
          <a:prstGeom prst="rect">
            <a:avLst/>
          </a:prstGeom>
        </p:spPr>
      </p:pic>
      <p:pic>
        <p:nvPicPr>
          <p:cNvPr id="49" name="Graphic 48" descr="Table and chairs">
            <a:extLst>
              <a:ext uri="{FF2B5EF4-FFF2-40B4-BE49-F238E27FC236}">
                <a16:creationId xmlns:a16="http://schemas.microsoft.com/office/drawing/2014/main" id="{EAAEAE90-3B3E-4E43-B6AD-2F2B20FCF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1277" y="4550623"/>
            <a:ext cx="742039" cy="7420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35DB6D8-0831-284D-955D-499CAFB59AE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15467" y="4814364"/>
            <a:ext cx="444260" cy="477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5D9F5-B38D-30D6-F12B-0D0AF317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67059-CC79-4518-3AEE-05DFDA126CDF}"/>
              </a:ext>
            </a:extLst>
          </p:cNvPr>
          <p:cNvSpPr txBox="1"/>
          <p:nvPr/>
        </p:nvSpPr>
        <p:spPr>
          <a:xfrm>
            <a:off x="2838570" y="3361358"/>
            <a:ext cx="651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These </a:t>
            </a:r>
            <a:r>
              <a:rPr lang="en-US" i="1" dirty="0">
                <a:solidFill>
                  <a:schemeClr val="accent1"/>
                </a:solidFill>
                <a:latin typeface="+mj-lt"/>
              </a:rPr>
              <a:t>semantic roles </a:t>
            </a:r>
            <a:r>
              <a:rPr lang="en-US" dirty="0">
                <a:latin typeface="+mj-lt"/>
              </a:rPr>
              <a:t>are defined by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PropBank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data (Palmer et al)</a:t>
            </a:r>
          </a:p>
        </p:txBody>
      </p:sp>
    </p:spTree>
    <p:extLst>
      <p:ext uri="{BB962C8B-B14F-4D97-AF65-F5344CB8AC3E}">
        <p14:creationId xmlns:p14="http://schemas.microsoft.com/office/powerpoint/2010/main" val="3724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E805B-28A9-1B41-8323-72902707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Labeling: The contract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DA393-2CF8-2142-BD20-634927408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Input</a:t>
            </a:r>
            <a:r>
              <a:rPr lang="en-US" sz="2600" dirty="0"/>
              <a:t>: A sentence</a:t>
            </a:r>
          </a:p>
          <a:p>
            <a:r>
              <a:rPr lang="en-US" sz="2600" b="1" dirty="0">
                <a:solidFill>
                  <a:schemeClr val="accent1"/>
                </a:solidFill>
              </a:rPr>
              <a:t>Output</a:t>
            </a:r>
            <a:r>
              <a:rPr lang="en-US" sz="2600" dirty="0"/>
              <a:t>: </a:t>
            </a:r>
            <a:r>
              <a:rPr lang="en-US" sz="2600" i="1" dirty="0"/>
              <a:t>Structured</a:t>
            </a:r>
            <a:r>
              <a:rPr lang="en-US" sz="2600" dirty="0"/>
              <a:t> semantic frames for all verbs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Expected behavior</a:t>
            </a:r>
            <a:r>
              <a:rPr lang="en-US" sz="2400" dirty="0"/>
              <a:t>:</a:t>
            </a:r>
            <a:r>
              <a:rPr lang="en-US" sz="2600" dirty="0">
                <a:solidFill>
                  <a:schemeClr val="accent2"/>
                </a:solidFill>
              </a:rPr>
              <a:t> </a:t>
            </a:r>
            <a:r>
              <a:rPr lang="en-US" sz="2600" dirty="0"/>
              <a:t>Outputs should satisfy certain constraints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Core arguments (e.g. </a:t>
            </a:r>
            <a:r>
              <a:rPr lang="en-US" sz="2000" dirty="0">
                <a:latin typeface="Courier" pitchFamily="2" charset="0"/>
              </a:rPr>
              <a:t>Arg0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Arg1</a:t>
            </a:r>
            <a:r>
              <a:rPr lang="en-US" sz="2000" dirty="0"/>
              <a:t>) cannot repeat…</a:t>
            </a:r>
          </a:p>
          <a:p>
            <a:pPr marL="914400" lvl="2" indent="0">
              <a:buNone/>
            </a:pPr>
            <a:r>
              <a:rPr lang="en-US" sz="2000" dirty="0"/>
              <a:t>…but modifiers (e.g. </a:t>
            </a:r>
            <a:r>
              <a:rPr lang="en-US" sz="2000" dirty="0" err="1">
                <a:latin typeface="Courier" pitchFamily="2" charset="0"/>
              </a:rPr>
              <a:t>ArgM</a:t>
            </a:r>
            <a:r>
              <a:rPr lang="en-US" sz="2000" dirty="0">
                <a:latin typeface="Courier" pitchFamily="2" charset="0"/>
              </a:rPr>
              <a:t>-TMP</a:t>
            </a:r>
            <a:r>
              <a:rPr lang="en-US" sz="2000" dirty="0"/>
              <a:t>) can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Certain arguments (called references, e.g. </a:t>
            </a:r>
            <a:r>
              <a:rPr lang="en-US" sz="2000" dirty="0">
                <a:latin typeface="Courier" pitchFamily="2" charset="0"/>
              </a:rPr>
              <a:t>R-Arg0</a:t>
            </a:r>
            <a:r>
              <a:rPr lang="en-US" sz="2000" dirty="0"/>
              <a:t>) can appear only if the corresponding referent argument exists (here, </a:t>
            </a:r>
            <a:r>
              <a:rPr lang="en-US" sz="2000" dirty="0">
                <a:latin typeface="Courier" pitchFamily="2" charset="0"/>
              </a:rPr>
              <a:t>Arg0</a:t>
            </a:r>
            <a:r>
              <a:rPr lang="en-US" sz="2000" dirty="0"/>
              <a:t>)</a:t>
            </a:r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BB33E8-BF71-C947-9C03-611AA6CAB738}"/>
              </a:ext>
            </a:extLst>
          </p:cNvPr>
          <p:cNvSpPr/>
          <p:nvPr/>
        </p:nvSpPr>
        <p:spPr>
          <a:xfrm>
            <a:off x="2021633" y="5892582"/>
            <a:ext cx="8148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ctr"/>
            <a:r>
              <a:rPr lang="en-US" i="1" dirty="0">
                <a:latin typeface="+mj-lt"/>
              </a:rPr>
              <a:t>These </a:t>
            </a:r>
            <a:r>
              <a:rPr lang="en-US" b="1" i="1" dirty="0">
                <a:solidFill>
                  <a:schemeClr val="accent1"/>
                </a:solidFill>
                <a:latin typeface="+mj-lt"/>
              </a:rPr>
              <a:t>symbolic </a:t>
            </a:r>
            <a:r>
              <a:rPr lang="en-US" i="1" dirty="0">
                <a:latin typeface="+mj-lt"/>
              </a:rPr>
              <a:t>constraints come from the task definition and linguistic assumptions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0EE43-B45E-5C2F-2E9A-E19E1438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76DF-A0B0-E742-9A83-CDE0334BC108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2589A-C77E-7892-A9CE-347F93AD2CCF}"/>
              </a:ext>
            </a:extLst>
          </p:cNvPr>
          <p:cNvSpPr txBox="1"/>
          <p:nvPr/>
        </p:nvSpPr>
        <p:spPr>
          <a:xfrm>
            <a:off x="-4975" y="-1392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Example 2: Semantic Role Labeling (SRL)</a:t>
            </a:r>
          </a:p>
        </p:txBody>
      </p:sp>
    </p:spTree>
    <p:extLst>
      <p:ext uri="{BB962C8B-B14F-4D97-AF65-F5344CB8AC3E}">
        <p14:creationId xmlns:p14="http://schemas.microsoft.com/office/powerpoint/2010/main" val="274371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ahnlp-dark" id="{4C242195-B2EA-234C-8D48-2353CD400E0C}" vid="{ACF66ABD-1320-3048-892F-86849C2207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6367</TotalTime>
  <Words>3009</Words>
  <Application>Microsoft Macintosh PowerPoint</Application>
  <PresentationFormat>Widescreen</PresentationFormat>
  <Paragraphs>577</Paragraphs>
  <Slides>47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</vt:lpstr>
      <vt:lpstr>Courier New</vt:lpstr>
      <vt:lpstr>Office Theme</vt:lpstr>
      <vt:lpstr>Formal techniques for  Neuro-Symbolic Modeling Lecture 5</vt:lpstr>
      <vt:lpstr>This lecture</vt:lpstr>
      <vt:lpstr>Tasks = contracts</vt:lpstr>
      <vt:lpstr>Example 1: Natural language inference</vt:lpstr>
      <vt:lpstr>Can neural networks understand text?</vt:lpstr>
      <vt:lpstr>Tasks* define predicates</vt:lpstr>
      <vt:lpstr>Model behavior as constraints</vt:lpstr>
      <vt:lpstr>Example 2: Semantic Role Labeling (SRL)</vt:lpstr>
      <vt:lpstr>Semantic Role Labeling: The contract</vt:lpstr>
      <vt:lpstr>If labels satisfy symbolic properties…</vt:lpstr>
      <vt:lpstr>Learning from examples</vt:lpstr>
      <vt:lpstr>Where can knowledge be involved?</vt:lpstr>
      <vt:lpstr>Neural network land vs. Logic land</vt:lpstr>
      <vt:lpstr>Three challenges facing logic in neural network land</vt:lpstr>
      <vt:lpstr>Predicates in neural networks</vt:lpstr>
      <vt:lpstr>Recall: Labels are predicates</vt:lpstr>
      <vt:lpstr>Predicates within neural networks</vt:lpstr>
      <vt:lpstr>Named neurons</vt:lpstr>
      <vt:lpstr>Three challenges facing logic in neural network land</vt:lpstr>
      <vt:lpstr>Relaxing Boolean operators</vt:lpstr>
      <vt:lpstr>PowerPoint Presentation</vt:lpstr>
      <vt:lpstr>Relaxing Boolean operators</vt:lpstr>
      <vt:lpstr>Three challenges facing logic in neural network land</vt:lpstr>
      <vt:lpstr>What logic can do for neural networks?</vt:lpstr>
      <vt:lpstr>What relaxed logic can do for neural networks?</vt:lpstr>
      <vt:lpstr>Augmenting models: An example</vt:lpstr>
      <vt:lpstr>What logic can do for neural networks?</vt:lpstr>
      <vt:lpstr>Unifying data &amp; knowledge</vt:lpstr>
      <vt:lpstr>Encouraging consistency of models</vt:lpstr>
      <vt:lpstr>Worked example</vt:lpstr>
      <vt:lpstr>Multiclass classification</vt:lpstr>
      <vt:lpstr>How to relax logical formulas for learning models</vt:lpstr>
      <vt:lpstr>Relaxing using the product t-norm</vt:lpstr>
      <vt:lpstr>Back to multiclass classification</vt:lpstr>
      <vt:lpstr>Case studies</vt:lpstr>
      <vt:lpstr>Natural Language Inference</vt:lpstr>
      <vt:lpstr>Results: Natural Language Inference</vt:lpstr>
      <vt:lpstr>Inconsistency of natural language inference</vt:lpstr>
      <vt:lpstr>Results: Inconsistency of natural language inference</vt:lpstr>
      <vt:lpstr>A common design of neural SRL models</vt:lpstr>
      <vt:lpstr>Constraints in SRL: Unique Core Roles</vt:lpstr>
      <vt:lpstr>Constraints in SRL: Unique Core Roles</vt:lpstr>
      <vt:lpstr>Other constraints (informally)</vt:lpstr>
      <vt:lpstr>Scenario 1: The low data regime</vt:lpstr>
      <vt:lpstr>Scenario 2: More training data</vt:lpstr>
      <vt:lpstr>Scenario 3: Even more training data</vt:lpstr>
      <vt:lpstr>Knowledge via soft logic helps neural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Srikumar</dc:creator>
  <cp:lastModifiedBy>Vivek Srikumar</cp:lastModifiedBy>
  <cp:revision>496</cp:revision>
  <dcterms:created xsi:type="dcterms:W3CDTF">2022-07-25T16:40:52Z</dcterms:created>
  <dcterms:modified xsi:type="dcterms:W3CDTF">2023-08-04T00:50:18Z</dcterms:modified>
</cp:coreProperties>
</file>